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2.xml" ContentType="application/vnd.openxmlformats-officedocument.presentationml.notesSlide+xml"/>
  <Override PartName="/ppt/tags/tag50.xml" ContentType="application/vnd.openxmlformats-officedocument.presentationml.tags+xml"/>
  <Override PartName="/ppt/notesSlides/notesSlide23.xml" ContentType="application/vnd.openxmlformats-officedocument.presentationml.notesSlide+xml"/>
  <Override PartName="/ppt/tags/tag51.xml" ContentType="application/vnd.openxmlformats-officedocument.presentationml.tags+xml"/>
  <Override PartName="/ppt/notesSlides/notesSlide24.xml" ContentType="application/vnd.openxmlformats-officedocument.presentationml.notesSlide+xml"/>
  <Override PartName="/ppt/tags/tag52.xml" ContentType="application/vnd.openxmlformats-officedocument.presentationml.tags+xml"/>
  <Override PartName="/ppt/notesSlides/notesSlide25.xml" ContentType="application/vnd.openxmlformats-officedocument.presentationml.notesSlide+xml"/>
  <Override PartName="/ppt/tags/tag53.xml" ContentType="application/vnd.openxmlformats-officedocument.presentationml.tags+xml"/>
  <Override PartName="/ppt/notesSlides/notesSlide2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3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3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3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7.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8.xml" ContentType="application/vnd.openxmlformats-officedocument.presentationml.notesSlide+xml"/>
  <Override PartName="/ppt/tags/tag78.xml" ContentType="application/vnd.openxmlformats-officedocument.presentationml.tags+xml"/>
  <Override PartName="/ppt/notesSlides/notesSlide3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40.xml" ContentType="application/vnd.openxmlformats-officedocument.presentationml.notesSlide+xml"/>
  <Override PartName="/ppt/tags/tag81.xml" ContentType="application/vnd.openxmlformats-officedocument.presentationml.tags+xml"/>
  <Override PartName="/ppt/notesSlides/notesSlide4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44"/>
  </p:notesMasterIdLst>
  <p:sldIdLst>
    <p:sldId id="256" r:id="rId2"/>
    <p:sldId id="278" r:id="rId3"/>
    <p:sldId id="357" r:id="rId4"/>
    <p:sldId id="359" r:id="rId5"/>
    <p:sldId id="360" r:id="rId6"/>
    <p:sldId id="418" r:id="rId7"/>
    <p:sldId id="361" r:id="rId8"/>
    <p:sldId id="419" r:id="rId9"/>
    <p:sldId id="362" r:id="rId10"/>
    <p:sldId id="363" r:id="rId11"/>
    <p:sldId id="364" r:id="rId12"/>
    <p:sldId id="368" r:id="rId13"/>
    <p:sldId id="369" r:id="rId14"/>
    <p:sldId id="370" r:id="rId15"/>
    <p:sldId id="374" r:id="rId16"/>
    <p:sldId id="375" r:id="rId17"/>
    <p:sldId id="376" r:id="rId18"/>
    <p:sldId id="380" r:id="rId19"/>
    <p:sldId id="381" r:id="rId20"/>
    <p:sldId id="382" r:id="rId21"/>
    <p:sldId id="386" r:id="rId22"/>
    <p:sldId id="417" r:id="rId23"/>
    <p:sldId id="387" r:id="rId24"/>
    <p:sldId id="388" r:id="rId25"/>
    <p:sldId id="392" r:id="rId26"/>
    <p:sldId id="420" r:id="rId27"/>
    <p:sldId id="393" r:id="rId28"/>
    <p:sldId id="397" r:id="rId29"/>
    <p:sldId id="398" r:id="rId30"/>
    <p:sldId id="399" r:id="rId31"/>
    <p:sldId id="400" r:id="rId32"/>
    <p:sldId id="405" r:id="rId33"/>
    <p:sldId id="406" r:id="rId34"/>
    <p:sldId id="407" r:id="rId35"/>
    <p:sldId id="413" r:id="rId36"/>
    <p:sldId id="414" r:id="rId37"/>
    <p:sldId id="415" r:id="rId38"/>
    <p:sldId id="416" r:id="rId39"/>
    <p:sldId id="351" r:id="rId40"/>
    <p:sldId id="307" r:id="rId41"/>
    <p:sldId id="308" r:id="rId42"/>
    <p:sldId id="421" r:id="rId43"/>
  </p:sldIdLst>
  <p:sldSz cx="9144000" cy="6858000" type="screen4x3"/>
  <p:notesSz cx="7315200" cy="9601200"/>
  <p:custDataLst>
    <p:tags r:id="rId45"/>
  </p:custDataLst>
  <p:defaultTextStyle>
    <a:defPPr>
      <a:defRPr lang="en-US"/>
    </a:defPPr>
    <a:lvl1pPr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5pPr>
    <a:lvl6pPr marL="2286000" algn="l" defTabSz="914400" rtl="0" eaLnBrk="1" latinLnBrk="0" hangingPunct="1">
      <a:defRPr sz="2200" kern="1200">
        <a:solidFill>
          <a:schemeClr val="hlink"/>
        </a:solidFill>
        <a:latin typeface="Arial" panose="020B0604020202020204" pitchFamily="34" charset="0"/>
        <a:ea typeface="+mn-ea"/>
        <a:cs typeface="+mn-cs"/>
      </a:defRPr>
    </a:lvl6pPr>
    <a:lvl7pPr marL="2743200" algn="l" defTabSz="914400" rtl="0" eaLnBrk="1" latinLnBrk="0" hangingPunct="1">
      <a:defRPr sz="2200" kern="1200">
        <a:solidFill>
          <a:schemeClr val="hlink"/>
        </a:solidFill>
        <a:latin typeface="Arial" panose="020B0604020202020204" pitchFamily="34" charset="0"/>
        <a:ea typeface="+mn-ea"/>
        <a:cs typeface="+mn-cs"/>
      </a:defRPr>
    </a:lvl7pPr>
    <a:lvl8pPr marL="3200400" algn="l" defTabSz="914400" rtl="0" eaLnBrk="1" latinLnBrk="0" hangingPunct="1">
      <a:defRPr sz="2200" kern="1200">
        <a:solidFill>
          <a:schemeClr val="hlink"/>
        </a:solidFill>
        <a:latin typeface="Arial" panose="020B0604020202020204" pitchFamily="34" charset="0"/>
        <a:ea typeface="+mn-ea"/>
        <a:cs typeface="+mn-cs"/>
      </a:defRPr>
    </a:lvl8pPr>
    <a:lvl9pPr marL="3657600" algn="l" defTabSz="914400" rtl="0" eaLnBrk="1" latinLnBrk="0" hangingPunct="1">
      <a:defRPr sz="2200"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734">
          <p15:clr>
            <a:srgbClr val="A4A3A4"/>
          </p15:clr>
        </p15:guide>
        <p15:guide id="2" pos="55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30" autoAdjust="0"/>
    <p:restoredTop sz="79476" autoAdjust="0"/>
  </p:normalViewPr>
  <p:slideViewPr>
    <p:cSldViewPr snapToGrid="0">
      <p:cViewPr varScale="1">
        <p:scale>
          <a:sx n="73" d="100"/>
          <a:sy n="73" d="100"/>
        </p:scale>
        <p:origin x="888" y="192"/>
      </p:cViewPr>
      <p:guideLst>
        <p:guide orient="horz" pos="3734"/>
        <p:guide pos="551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notesViewPr>
    <p:cSldViewPr snapToGrid="0">
      <p:cViewPr>
        <p:scale>
          <a:sx n="120" d="100"/>
          <a:sy n="120" d="100"/>
        </p:scale>
        <p:origin x="568" y="14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9" name="Rectangle 4">
            <a:extLst>
              <a:ext uri="{FF2B5EF4-FFF2-40B4-BE49-F238E27FC236}">
                <a16:creationId xmlns:a16="http://schemas.microsoft.com/office/drawing/2014/main" id="{8486CBAF-C381-A04C-9F01-55BC93193EDF}"/>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B5E9EC5B-D30D-0C4D-9EEA-B219019F4EE6}"/>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6ED715B7-3EE1-2C48-9560-1533080B14F3}"/>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a:lnSpc>
                <a:spcPct val="100000"/>
              </a:lnSpc>
              <a:defRPr sz="800">
                <a:solidFill>
                  <a:schemeClr val="tx1"/>
                </a:solidFill>
                <a:latin typeface="Arial" charset="0"/>
                <a:cs typeface="Arial" charset="0"/>
              </a:defRPr>
            </a:lvl1pPr>
          </a:lstStyle>
          <a:p>
            <a:pPr>
              <a:defRPr/>
            </a:pPr>
            <a:r>
              <a:rPr lang="en-US" dirty="0"/>
              <a:t>© Copyright IBM Corp. 2012, licensed under Apache 2.0 to the GenevaERS project    </a:t>
            </a:r>
          </a:p>
        </p:txBody>
      </p:sp>
      <p:sp>
        <p:nvSpPr>
          <p:cNvPr id="8201" name="Rectangle 9">
            <a:extLst>
              <a:ext uri="{FF2B5EF4-FFF2-40B4-BE49-F238E27FC236}">
                <a16:creationId xmlns:a16="http://schemas.microsoft.com/office/drawing/2014/main" id="{0AA2586F-FB7A-8A48-A2B7-D76C362D615B}"/>
              </a:ext>
            </a:extLst>
          </p:cNvPr>
          <p:cNvSpPr>
            <a:spLocks noChangeArrowheads="1"/>
          </p:cNvSpPr>
          <p:nvPr/>
        </p:nvSpPr>
        <p:spPr bwMode="auto">
          <a:xfrm>
            <a:off x="1978025" y="9115425"/>
            <a:ext cx="3295650" cy="282575"/>
          </a:xfrm>
          <a:prstGeom prst="rect">
            <a:avLst/>
          </a:prstGeom>
          <a:noFill/>
          <a:ln w="9525">
            <a:noFill/>
            <a:miter lim="800000"/>
            <a:headEnd/>
            <a:tailEnd/>
          </a:ln>
          <a:effec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1-</a:t>
            </a:r>
            <a:fld id="{75DE0413-0F0D-4449-8FF8-F0DD2B0896F5}" type="slidenum">
              <a:rPr lang="en-US" altLang="en-US" sz="1000">
                <a:solidFill>
                  <a:schemeClr val="tx1"/>
                </a:solidFill>
                <a:cs typeface="Arial" panose="020B0604020202020204" pitchFamily="34" charset="0"/>
              </a:rPr>
              <a:pPr algn="ctr" eaLnBrk="1" hangingPunct="1">
                <a:lnSpc>
                  <a:spcPct val="100000"/>
                </a:lnSpc>
              </a:pPr>
              <a:t>‹#›</a:t>
            </a:fld>
            <a:endParaRPr lang="en-US" altLang="en-US" sz="1000">
              <a:solidFill>
                <a:schemeClr val="tx1"/>
              </a:solidFill>
              <a:cs typeface="Arial" panose="020B0604020202020204" pitchFamily="34" charset="0"/>
            </a:endParaRPr>
          </a:p>
        </p:txBody>
      </p:sp>
      <p:sp>
        <p:nvSpPr>
          <p:cNvPr id="9223" name="Rectangle 7">
            <a:extLst>
              <a:ext uri="{FF2B5EF4-FFF2-40B4-BE49-F238E27FC236}">
                <a16:creationId xmlns:a16="http://schemas.microsoft.com/office/drawing/2014/main" id="{7F1F347B-DC29-9E45-8C69-F802868F3CBF}"/>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C8CA7DBA-A41C-CB4A-B00C-0A05FF3877DD}"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mn-ea"/>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mn-ea"/>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mn-ea"/>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mn-ea"/>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8AC1030-0831-4643-9CAB-1F62F4CFBD78}"/>
              </a:ext>
            </a:extLst>
          </p:cNvPr>
          <p:cNvSpPr>
            <a:spLocks noGrp="1" noChangeArrowheads="1"/>
          </p:cNvSpPr>
          <p:nvPr>
            <p:ph type="hdr" sz="quarter" idx="4294967295"/>
          </p:nvPr>
        </p:nvSpPr>
        <p:spPr bwMode="auto">
          <a:xfrm>
            <a:off x="0" y="0"/>
            <a:ext cx="7315200" cy="1920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cs typeface="Arial" panose="020B0604020202020204" pitchFamily="34" charset="0"/>
            </a:endParaRPr>
          </a:p>
        </p:txBody>
      </p:sp>
      <p:sp>
        <p:nvSpPr>
          <p:cNvPr id="46083" name="Rectangle 8">
            <a:extLst>
              <a:ext uri="{FF2B5EF4-FFF2-40B4-BE49-F238E27FC236}">
                <a16:creationId xmlns:a16="http://schemas.microsoft.com/office/drawing/2014/main" id="{5DB4A93B-D8BD-EF41-93E9-353446C1E48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 Copyright IBM Corp. 2012, licensed under Apache 2.0 to the GenevaERS project    </a:t>
            </a:r>
          </a:p>
        </p:txBody>
      </p:sp>
      <p:sp>
        <p:nvSpPr>
          <p:cNvPr id="46084" name="Rectangle 2">
            <a:extLst>
              <a:ext uri="{FF2B5EF4-FFF2-40B4-BE49-F238E27FC236}">
                <a16:creationId xmlns:a16="http://schemas.microsoft.com/office/drawing/2014/main" id="{139F2056-7479-0149-AF99-8064D146F892}"/>
              </a:ext>
            </a:extLst>
          </p:cNvPr>
          <p:cNvSpPr>
            <a:spLocks noGrp="1" noRot="1" noChangeAspect="1" noChangeArrowheads="1" noTextEdit="1"/>
          </p:cNvSpPr>
          <p:nvPr>
            <p:ph type="sldImg"/>
          </p:nvPr>
        </p:nvSpPr>
        <p:spPr>
          <a:ln/>
        </p:spPr>
      </p:sp>
      <p:sp>
        <p:nvSpPr>
          <p:cNvPr id="46085" name="Rectangle 3">
            <a:extLst>
              <a:ext uri="{FF2B5EF4-FFF2-40B4-BE49-F238E27FC236}">
                <a16:creationId xmlns:a16="http://schemas.microsoft.com/office/drawing/2014/main" id="{CA5C23F6-4207-0E4E-B22C-DFB0C85A1E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latin typeface="Arial" panose="020B0604020202020204" pitchFamily="34" charset="0"/>
                <a:cs typeface="Arial" panose="020B0604020202020204" pitchFamily="34" charset="0"/>
              </a:rPr>
              <a:t>Welcome to the training course on </a:t>
            </a:r>
            <a:r>
              <a:rPr lang="en-US" altLang="en-US" dirty="0">
                <a:latin typeface="Arial" panose="020B0604020202020204" pitchFamily="34" charset="0"/>
                <a:cs typeface="Arial" panose="020B0604020202020204" pitchFamily="34" charset="0"/>
              </a:rPr>
              <a:t>, or GenevaERS. This is </a:t>
            </a:r>
            <a:r>
              <a:rPr lang="en-AU" altLang="en-US" dirty="0">
                <a:latin typeface="Arial" panose="020B0604020202020204" pitchFamily="34" charset="0"/>
                <a:cs typeface="Arial" panose="020B0604020202020204" pitchFamily="34" charset="0"/>
              </a:rPr>
              <a:t>Module 1: Introduction to GenevaERS Views.</a:t>
            </a:r>
          </a:p>
          <a:p>
            <a:pPr eaLnBrk="1" hangingPunct="1"/>
            <a:endParaRPr lang="en-AU"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19D7F3A-00D2-1B4C-8C53-5EF4E4FBAC6D}"/>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D6550A43-563C-934C-99A2-7D2ABBA4E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r>
              <a:rPr lang="en-US" altLang="en-US">
                <a:latin typeface="Arial" panose="020B0604020202020204" pitchFamily="34" charset="0"/>
                <a:cs typeface="Arial" panose="020B0604020202020204" pitchFamily="34" charset="0"/>
              </a:rPr>
              <a:t>By expanding the </a:t>
            </a:r>
            <a:r>
              <a:rPr lang="en-US" altLang="en-US" b="1">
                <a:latin typeface="Arial" panose="020B0604020202020204" pitchFamily="34" charset="0"/>
                <a:cs typeface="Arial" panose="020B0604020202020204" pitchFamily="34" charset="0"/>
              </a:rPr>
              <a:t>View Folders</a:t>
            </a:r>
            <a:r>
              <a:rPr lang="en-US" altLang="en-US">
                <a:latin typeface="Arial" panose="020B0604020202020204" pitchFamily="34" charset="0"/>
                <a:cs typeface="Arial" panose="020B0604020202020204" pitchFamily="34" charset="0"/>
              </a:rPr>
              <a:t> item in the Navigator area, you can see a list of all view folders.  </a:t>
            </a:r>
          </a:p>
          <a:p>
            <a:pPr marL="742950" lvl="1" indent="-285750"/>
            <a:r>
              <a:rPr lang="en-US" altLang="en-US">
                <a:latin typeface="Arial" panose="020B0604020202020204" pitchFamily="34" charset="0"/>
                <a:cs typeface="Arial" panose="020B0604020202020204" pitchFamily="34" charset="0"/>
              </a:rPr>
              <a:t>The contents of the selected folder are displayed in the Metadata List area. </a:t>
            </a:r>
          </a:p>
          <a:p>
            <a:pPr marL="742950" lvl="1" indent="-285750"/>
            <a:r>
              <a:rPr lang="en-US" altLang="en-US">
                <a:latin typeface="Arial" panose="020B0604020202020204" pitchFamily="34" charset="0"/>
                <a:cs typeface="Arial" panose="020B0604020202020204" pitchFamily="34" charset="0"/>
              </a:rPr>
              <a:t>From there, you can select a view for editing and the view will be displayed in the Editor area.</a:t>
            </a:r>
          </a:p>
        </p:txBody>
      </p:sp>
      <p:sp>
        <p:nvSpPr>
          <p:cNvPr id="55303" name="Rectangle 2">
            <a:extLst>
              <a:ext uri="{FF2B5EF4-FFF2-40B4-BE49-F238E27FC236}">
                <a16:creationId xmlns:a16="http://schemas.microsoft.com/office/drawing/2014/main" id="{63E7CAA3-5097-7248-A976-9EE6DA594757}"/>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EF1F0AD-4647-A344-8D6E-8D8CE9F278B1}"/>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C9A0C6D5-E72D-5C4B-8AD6-F4E816765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View information is displayed on two separate screens:</a:t>
            </a:r>
          </a:p>
          <a:p>
            <a:pPr marL="742950" lvl="1" indent="-285750"/>
            <a:r>
              <a:rPr lang="en-US" altLang="en-US">
                <a:latin typeface="Arial" panose="020B0604020202020204" pitchFamily="34" charset="0"/>
                <a:cs typeface="Arial" panose="020B0604020202020204" pitchFamily="34" charset="0"/>
              </a:rPr>
              <a:t>The View Editor screen, where you can define specific data transformations.</a:t>
            </a:r>
          </a:p>
          <a:p>
            <a:pPr marL="742950" lvl="1" indent="-285750"/>
            <a:r>
              <a:rPr lang="en-US" altLang="en-US">
                <a:latin typeface="Arial" panose="020B0604020202020204" pitchFamily="34" charset="0"/>
                <a:cs typeface="Arial" panose="020B0604020202020204" pitchFamily="34" charset="0"/>
              </a:rPr>
              <a:t>The View Properties screen, where you can modify information that applies to the whole view.  </a:t>
            </a:r>
          </a:p>
          <a:p>
            <a:pPr marL="742950" lvl="1" indent="-285750"/>
            <a:endParaRPr lang="en-US" altLang="en-US">
              <a:latin typeface="Arial" panose="020B0604020202020204" pitchFamily="34" charset="0"/>
              <a:cs typeface="Arial" panose="020B0604020202020204" pitchFamily="34" charset="0"/>
            </a:endParaRPr>
          </a:p>
        </p:txBody>
      </p:sp>
      <p:sp>
        <p:nvSpPr>
          <p:cNvPr id="56327" name="Rectangle 2">
            <a:extLst>
              <a:ext uri="{FF2B5EF4-FFF2-40B4-BE49-F238E27FC236}">
                <a16:creationId xmlns:a16="http://schemas.microsoft.com/office/drawing/2014/main" id="{8B7760DA-DFED-AF4C-A10F-F5E63E76DB3F}"/>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1591B0AD-D705-9742-9386-999C8C86E6D4}"/>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2525DE06-6419-504C-99AA-416D2B92BF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You use the </a:t>
            </a:r>
            <a:r>
              <a:rPr lang="en-US" altLang="en-US" b="1">
                <a:latin typeface="Arial" panose="020B0604020202020204" pitchFamily="34" charset="0"/>
                <a:cs typeface="Arial" panose="020B0604020202020204" pitchFamily="34" charset="0"/>
              </a:rPr>
              <a:t>General</a:t>
            </a:r>
            <a:r>
              <a:rPr lang="en-US" altLang="en-US">
                <a:latin typeface="Arial" panose="020B0604020202020204" pitchFamily="34" charset="0"/>
                <a:cs typeface="Arial" panose="020B0604020202020204" pitchFamily="34" charset="0"/>
              </a:rPr>
              <a:t> tab on the View Properties screen to specify the output format – flat file or hardcopy report – and other related information.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This tab also displays information about when the view was created and last modified and by whom.  </a:t>
            </a:r>
          </a:p>
          <a:p>
            <a:endParaRPr lang="en-US" altLang="en-US">
              <a:latin typeface="Arial" panose="020B0604020202020204" pitchFamily="34" charset="0"/>
              <a:cs typeface="Arial" panose="020B0604020202020204" pitchFamily="34" charset="0"/>
            </a:endParaRPr>
          </a:p>
        </p:txBody>
      </p:sp>
      <p:sp>
        <p:nvSpPr>
          <p:cNvPr id="57351" name="Rectangle 2">
            <a:extLst>
              <a:ext uri="{FF2B5EF4-FFF2-40B4-BE49-F238E27FC236}">
                <a16:creationId xmlns:a16="http://schemas.microsoft.com/office/drawing/2014/main" id="{CC54D58D-C3D9-DE45-86EB-D6B51A82FC25}"/>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8E400085-5FAA-F241-ABD9-B31C2D1D2088}"/>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E94FD292-A6C4-5D4C-B99A-10E1732A85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In addition, the </a:t>
            </a:r>
            <a:r>
              <a:rPr lang="en-US" altLang="en-US" b="1">
                <a:latin typeface="Arial" panose="020B0604020202020204" pitchFamily="34" charset="0"/>
                <a:cs typeface="Arial" panose="020B0604020202020204" pitchFamily="34" charset="0"/>
              </a:rPr>
              <a:t>General </a:t>
            </a:r>
            <a:r>
              <a:rPr lang="en-US" altLang="en-US">
                <a:latin typeface="Arial" panose="020B0604020202020204" pitchFamily="34" charset="0"/>
                <a:cs typeface="Arial" panose="020B0604020202020204" pitchFamily="34" charset="0"/>
              </a:rPr>
              <a:t>tab displays the name of the view folder where the view is stored.   </a:t>
            </a:r>
          </a:p>
        </p:txBody>
      </p:sp>
      <p:sp>
        <p:nvSpPr>
          <p:cNvPr id="58375" name="Rectangle 2">
            <a:extLst>
              <a:ext uri="{FF2B5EF4-FFF2-40B4-BE49-F238E27FC236}">
                <a16:creationId xmlns:a16="http://schemas.microsoft.com/office/drawing/2014/main" id="{58F59C80-74B5-CC45-9E6A-502C43501244}"/>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8282AE6-9BC0-E444-9DF7-6A5D28F25CD4}"/>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6456B020-D8C2-AD4C-8499-392F1F47C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You can access advanced features on the </a:t>
            </a:r>
            <a:r>
              <a:rPr lang="en-US" altLang="en-US" b="1">
                <a:latin typeface="Arial" panose="020B0604020202020204" pitchFamily="34" charset="0"/>
                <a:cs typeface="Arial" panose="020B0604020202020204" pitchFamily="34" charset="0"/>
              </a:rPr>
              <a:t>Extract Phase</a:t>
            </a:r>
            <a:r>
              <a:rPr lang="en-US" altLang="en-US">
                <a:latin typeface="Arial" panose="020B0604020202020204" pitchFamily="34" charset="0"/>
                <a:cs typeface="Arial" panose="020B0604020202020204" pitchFamily="34" charset="0"/>
              </a:rPr>
              <a:t> tab and the </a:t>
            </a:r>
            <a:r>
              <a:rPr lang="en-US" altLang="en-US" b="1">
                <a:latin typeface="Arial" panose="020B0604020202020204" pitchFamily="34" charset="0"/>
                <a:cs typeface="Arial" panose="020B0604020202020204" pitchFamily="34" charset="0"/>
              </a:rPr>
              <a:t>Format Phase</a:t>
            </a:r>
            <a:r>
              <a:rPr lang="en-US" altLang="en-US">
                <a:latin typeface="Arial" panose="020B0604020202020204" pitchFamily="34" charset="0"/>
                <a:cs typeface="Arial" panose="020B0604020202020204" pitchFamily="34" charset="0"/>
              </a:rPr>
              <a:t> tab. You can open these tabs by single-clicking them.  </a:t>
            </a:r>
          </a:p>
          <a:p>
            <a:endParaRPr lang="en-US" altLang="en-US">
              <a:latin typeface="Arial" panose="020B0604020202020204" pitchFamily="34" charset="0"/>
              <a:cs typeface="Arial" panose="020B0604020202020204" pitchFamily="34" charset="0"/>
            </a:endParaRPr>
          </a:p>
        </p:txBody>
      </p:sp>
      <p:sp>
        <p:nvSpPr>
          <p:cNvPr id="59399" name="Rectangle 2">
            <a:extLst>
              <a:ext uri="{FF2B5EF4-FFF2-40B4-BE49-F238E27FC236}">
                <a16:creationId xmlns:a16="http://schemas.microsoft.com/office/drawing/2014/main" id="{23C083B9-2F78-154D-8691-F3BABFD51D14}"/>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FF23E75E-2A72-034E-B1C4-885E052C6A79}"/>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4F9998A7-B32D-A24F-91C3-AE196C316B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latin typeface="Arial" panose="020B0604020202020204" pitchFamily="34" charset="0"/>
                <a:cs typeface="Arial" panose="020B0604020202020204" pitchFamily="34" charset="0"/>
              </a:rPr>
              <a:t>You can toggle back and forth between the View Properties screen and the View Editor screen by clicking the first icon in the Editor area toolbar, or by pressing the F9 key. </a:t>
            </a:r>
          </a:p>
        </p:txBody>
      </p:sp>
      <p:sp>
        <p:nvSpPr>
          <p:cNvPr id="60421" name="Rectangle 2">
            <a:extLst>
              <a:ext uri="{FF2B5EF4-FFF2-40B4-BE49-F238E27FC236}">
                <a16:creationId xmlns:a16="http://schemas.microsoft.com/office/drawing/2014/main" id="{C9AC2118-3C6A-6945-A147-8584DA0BA7BD}"/>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41E7A68F-BEF7-AA4F-B2B1-8CA2380394C2}"/>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AA66B02B-C5D9-C643-ABAE-66EC658CBB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In View Editor mode, the Workbench displays several frames of view information.  </a:t>
            </a:r>
          </a:p>
          <a:p>
            <a:endParaRPr lang="en-US" altLang="en-US">
              <a:latin typeface="Arial" panose="020B0604020202020204" pitchFamily="34" charset="0"/>
              <a:cs typeface="Arial" panose="020B0604020202020204" pitchFamily="34" charset="0"/>
            </a:endParaRPr>
          </a:p>
        </p:txBody>
      </p:sp>
      <p:sp>
        <p:nvSpPr>
          <p:cNvPr id="61447" name="Rectangle 2">
            <a:extLst>
              <a:ext uri="{FF2B5EF4-FFF2-40B4-BE49-F238E27FC236}">
                <a16:creationId xmlns:a16="http://schemas.microsoft.com/office/drawing/2014/main" id="{A27B86E6-3DAD-DF46-BF9C-F8FAAD4E2872}"/>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CA6A6575-792D-7140-8A35-CF0EC14F35A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1593DBB3-01A9-C94D-8068-304E9ADEF7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View Editor grid displays the characteristics of view output columns. These characteristics include the data type, the length, and the alignment, such as left, right, or center.  </a:t>
            </a:r>
          </a:p>
          <a:p>
            <a:endParaRPr lang="en-US" altLang="en-US">
              <a:latin typeface="Arial" panose="020B0604020202020204" pitchFamily="34" charset="0"/>
              <a:cs typeface="Arial" panose="020B0604020202020204" pitchFamily="34" charset="0"/>
            </a:endParaRPr>
          </a:p>
        </p:txBody>
      </p:sp>
      <p:sp>
        <p:nvSpPr>
          <p:cNvPr id="62471" name="Rectangle 2">
            <a:extLst>
              <a:ext uri="{FF2B5EF4-FFF2-40B4-BE49-F238E27FC236}">
                <a16:creationId xmlns:a16="http://schemas.microsoft.com/office/drawing/2014/main" id="{E0DF9EBC-B631-1B4A-9ECB-268C836EF91B}"/>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B2294862-E286-8E41-8007-08E8F8E93B6D}"/>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47D10450-D1C8-C745-9ACB-88C4C32C29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You can display information about the data source for the view by right-clicking a blue cell in the View Editor grid. This information includes the logical record and the logical file.  </a:t>
            </a:r>
          </a:p>
        </p:txBody>
      </p:sp>
      <p:sp>
        <p:nvSpPr>
          <p:cNvPr id="63495" name="Rectangle 2">
            <a:extLst>
              <a:ext uri="{FF2B5EF4-FFF2-40B4-BE49-F238E27FC236}">
                <a16:creationId xmlns:a16="http://schemas.microsoft.com/office/drawing/2014/main" id="{AF7D27A7-35AC-224F-A286-620B421EAC0C}"/>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A83F156-EADB-BD4A-8355-6330C9EEFC7F}"/>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DD161550-2280-FE42-B451-23C89505B2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To open a frame showing the column source properties, you right-click a green cell. The source of a column’s data can be a field in the source file, a constant, a lookup value, or the result of a formula.  </a:t>
            </a:r>
          </a:p>
        </p:txBody>
      </p:sp>
      <p:sp>
        <p:nvSpPr>
          <p:cNvPr id="64519" name="Rectangle 2">
            <a:extLst>
              <a:ext uri="{FF2B5EF4-FFF2-40B4-BE49-F238E27FC236}">
                <a16:creationId xmlns:a16="http://schemas.microsoft.com/office/drawing/2014/main" id="{8B7CA6B6-A768-F440-AF62-603C7CD049B5}"/>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112385FF-30F7-5F45-977A-3DD1BD9AC246}"/>
              </a:ext>
            </a:extLst>
          </p:cNvPr>
          <p:cNvSpPr>
            <a:spLocks noGrp="1" noChangeArrowheads="1"/>
          </p:cNvSpPr>
          <p:nvPr>
            <p:ph type="hdr" sz="quarter" idx="4294967295"/>
          </p:nvPr>
        </p:nvSpPr>
        <p:spPr bwMode="auto">
          <a:xfrm>
            <a:off x="0" y="0"/>
            <a:ext cx="7315200" cy="1920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
        <p:nvSpPr>
          <p:cNvPr id="47107" name="Rectangle 8">
            <a:extLst>
              <a:ext uri="{FF2B5EF4-FFF2-40B4-BE49-F238E27FC236}">
                <a16:creationId xmlns:a16="http://schemas.microsoft.com/office/drawing/2014/main" id="{759B947A-07CD-4442-A7CD-FB8F65469DB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 Copyright IBM Corp. 2012, licensed under Apache 2.0 to the GenevaERS project    </a:t>
            </a:r>
          </a:p>
        </p:txBody>
      </p:sp>
      <p:sp>
        <p:nvSpPr>
          <p:cNvPr id="47108" name="Rectangle 2">
            <a:extLst>
              <a:ext uri="{FF2B5EF4-FFF2-40B4-BE49-F238E27FC236}">
                <a16:creationId xmlns:a16="http://schemas.microsoft.com/office/drawing/2014/main" id="{9CD529E8-ED51-E943-9971-F6CAD9B9C951}"/>
              </a:ext>
            </a:extLst>
          </p:cNvPr>
          <p:cNvSpPr>
            <a:spLocks noGrp="1" noRot="1" noChangeAspect="1" noChangeArrowheads="1" noTextEdit="1"/>
          </p:cNvSpPr>
          <p:nvPr>
            <p:ph type="sldImg"/>
          </p:nvPr>
        </p:nvSpPr>
        <p:spPr>
          <a:ln/>
        </p:spPr>
      </p:sp>
      <p:sp>
        <p:nvSpPr>
          <p:cNvPr id="47109" name="Rectangle 3">
            <a:extLst>
              <a:ext uri="{FF2B5EF4-FFF2-40B4-BE49-F238E27FC236}">
                <a16:creationId xmlns:a16="http://schemas.microsoft.com/office/drawing/2014/main" id="{F8DD329B-6773-E84B-B97E-AF86A930D9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module provides you with a broad overview of the GenevaERS product and the basics of its graphical user interface. By the end of this training, you should be able to: </a:t>
            </a:r>
          </a:p>
          <a:p>
            <a:pPr marL="742950" lvl="1" indent="-285750"/>
            <a:r>
              <a:rPr lang="en-US" altLang="en-US" dirty="0">
                <a:latin typeface="Arial" panose="020B0604020202020204" pitchFamily="34" charset="0"/>
                <a:cs typeface="Arial" panose="020B0604020202020204" pitchFamily="34" charset="0"/>
              </a:rPr>
              <a:t>Identify the two major software components of the GenevaERS product</a:t>
            </a:r>
          </a:p>
          <a:p>
            <a:pPr marL="742950" lvl="1" indent="-285750"/>
            <a:r>
              <a:rPr lang="en-US" altLang="en-US" dirty="0">
                <a:latin typeface="Arial" panose="020B0604020202020204" pitchFamily="34" charset="0"/>
                <a:cs typeface="Arial" panose="020B0604020202020204" pitchFamily="34" charset="0"/>
              </a:rPr>
              <a:t>Identify the major types of GenevaERS metadata</a:t>
            </a:r>
          </a:p>
          <a:p>
            <a:pPr marL="742950" lvl="1" indent="-285750"/>
            <a:r>
              <a:rPr lang="en-US" altLang="en-US" dirty="0">
                <a:latin typeface="Arial" panose="020B0604020202020204" pitchFamily="34" charset="0"/>
                <a:cs typeface="Arial" panose="020B0604020202020204" pitchFamily="34" charset="0"/>
              </a:rPr>
              <a:t>Navigate the GenevaERS Workbench, and</a:t>
            </a:r>
          </a:p>
          <a:p>
            <a:pPr marL="742950" lvl="1" indent="-285750"/>
            <a:r>
              <a:rPr lang="en-US" altLang="en-US" dirty="0">
                <a:latin typeface="Arial" panose="020B0604020202020204" pitchFamily="34" charset="0"/>
                <a:cs typeface="Arial" panose="020B0604020202020204" pitchFamily="34" charset="0"/>
              </a:rPr>
              <a:t>Create a simple view.  </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B646B266-7DF5-8E41-85DA-0E3651240143}"/>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7FE55FEC-C99D-114E-949B-9DB7192F32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View Editor incorporates several functions, such as inserting a column or activating a view. You can run a View Editor function in several ways: </a:t>
            </a:r>
          </a:p>
          <a:p>
            <a:pPr marL="742950" lvl="1" indent="-285750"/>
            <a:r>
              <a:rPr lang="en-US" altLang="en-US">
                <a:latin typeface="Arial" panose="020B0604020202020204" pitchFamily="34" charset="0"/>
                <a:cs typeface="Arial" panose="020B0604020202020204" pitchFamily="34" charset="0"/>
              </a:rPr>
              <a:t>Select it from the </a:t>
            </a:r>
            <a:r>
              <a:rPr lang="en-US" altLang="en-US" b="1">
                <a:latin typeface="Arial" panose="020B0604020202020204" pitchFamily="34" charset="0"/>
                <a:cs typeface="Arial" panose="020B0604020202020204" pitchFamily="34" charset="0"/>
              </a:rPr>
              <a:t>Edit</a:t>
            </a:r>
            <a:r>
              <a:rPr lang="en-US" altLang="en-US">
                <a:latin typeface="Arial" panose="020B0604020202020204" pitchFamily="34" charset="0"/>
                <a:cs typeface="Arial" panose="020B0604020202020204" pitchFamily="34" charset="0"/>
              </a:rPr>
              <a:t> menu or the </a:t>
            </a:r>
            <a:r>
              <a:rPr lang="en-US" altLang="en-US" b="1">
                <a:latin typeface="Arial" panose="020B0604020202020204" pitchFamily="34" charset="0"/>
                <a:cs typeface="Arial" panose="020B0604020202020204" pitchFamily="34" charset="0"/>
              </a:rPr>
              <a:t>Action</a:t>
            </a:r>
            <a:r>
              <a:rPr lang="en-US" altLang="en-US">
                <a:latin typeface="Arial" panose="020B0604020202020204" pitchFamily="34" charset="0"/>
                <a:cs typeface="Arial" panose="020B0604020202020204" pitchFamily="34" charset="0"/>
              </a:rPr>
              <a:t> menu for the Workbench</a:t>
            </a:r>
          </a:p>
          <a:p>
            <a:pPr marL="742950" lvl="1" indent="-285750"/>
            <a:r>
              <a:rPr lang="en-US" altLang="en-US">
                <a:latin typeface="Arial" panose="020B0604020202020204" pitchFamily="34" charset="0"/>
                <a:cs typeface="Arial" panose="020B0604020202020204" pitchFamily="34" charset="0"/>
              </a:rPr>
              <a:t>Left-click the function icon on the View Editor toolbar </a:t>
            </a:r>
          </a:p>
          <a:p>
            <a:pPr marL="742950" lvl="1" indent="-285750"/>
            <a:r>
              <a:rPr lang="en-US" altLang="en-US">
                <a:latin typeface="Arial" panose="020B0604020202020204" pitchFamily="34" charset="0"/>
                <a:cs typeface="Arial" panose="020B0604020202020204" pitchFamily="34" charset="0"/>
              </a:rPr>
              <a:t>Right-click in the View Editor grid and select the function from the pop-up menu </a:t>
            </a:r>
          </a:p>
          <a:p>
            <a:pPr marL="742950" lvl="1" indent="-285750"/>
            <a:r>
              <a:rPr lang="en-US" altLang="en-US">
                <a:latin typeface="Arial" panose="020B0604020202020204" pitchFamily="34" charset="0"/>
                <a:cs typeface="Arial" panose="020B0604020202020204" pitchFamily="34" charset="0"/>
              </a:rPr>
              <a:t>Or press the appropriate key combination, which is noted on the Workbench menu and the pop-up menu.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Choose whichever technique you prefer.  </a:t>
            </a:r>
          </a:p>
        </p:txBody>
      </p:sp>
      <p:sp>
        <p:nvSpPr>
          <p:cNvPr id="65543" name="Rectangle 2">
            <a:extLst>
              <a:ext uri="{FF2B5EF4-FFF2-40B4-BE49-F238E27FC236}">
                <a16:creationId xmlns:a16="http://schemas.microsoft.com/office/drawing/2014/main" id="{057D4CB3-B213-5D41-A443-D4AD21D58138}"/>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256D4931-6BD9-6A4A-BAEB-19D5D8AA3FE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563E96A6-26C4-1849-8367-DCF279906B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To add a new view source, you right-click on the grid to display the pop-up menu, and then select </a:t>
            </a:r>
            <a:r>
              <a:rPr lang="en-US" altLang="en-US" b="1">
                <a:latin typeface="Arial" panose="020B0604020202020204" pitchFamily="34" charset="0"/>
                <a:cs typeface="Arial" panose="020B0604020202020204" pitchFamily="34" charset="0"/>
              </a:rPr>
              <a:t>Insert </a:t>
            </a:r>
            <a:r>
              <a:rPr lang="en-US" altLang="en-US">
                <a:latin typeface="Arial" panose="020B0604020202020204" pitchFamily="34" charset="0"/>
                <a:cs typeface="Arial" panose="020B0604020202020204" pitchFamily="34" charset="0"/>
              </a:rPr>
              <a:t>and </a:t>
            </a:r>
            <a:r>
              <a:rPr lang="en-US" altLang="en-US" b="1">
                <a:latin typeface="Arial" panose="020B0604020202020204" pitchFamily="34" charset="0"/>
                <a:cs typeface="Arial" panose="020B0604020202020204" pitchFamily="34" charset="0"/>
              </a:rPr>
              <a:t>View Source</a:t>
            </a:r>
            <a:r>
              <a:rPr lang="en-US" altLang="en-US">
                <a:latin typeface="Arial" panose="020B0604020202020204" pitchFamily="34" charset="0"/>
                <a:cs typeface="Arial" panose="020B0604020202020204" pitchFamily="34" charset="0"/>
              </a:rPr>
              <a:t>.  </a:t>
            </a:r>
          </a:p>
        </p:txBody>
      </p:sp>
      <p:sp>
        <p:nvSpPr>
          <p:cNvPr id="66567" name="Rectangle 2">
            <a:extLst>
              <a:ext uri="{FF2B5EF4-FFF2-40B4-BE49-F238E27FC236}">
                <a16:creationId xmlns:a16="http://schemas.microsoft.com/office/drawing/2014/main" id="{08A03FE4-8FA5-1543-9551-6CA65BBB6E8F}"/>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971F46B-6EA3-4A44-9745-C8D05506A416}"/>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932E0AFC-F7AC-4D41-9CE0-5237F0E733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a:t>
            </a:r>
            <a:r>
              <a:rPr lang="en-US" altLang="en-US" b="1">
                <a:latin typeface="Arial" panose="020B0604020202020204" pitchFamily="34" charset="0"/>
                <a:cs typeface="Arial" panose="020B0604020202020204" pitchFamily="34" charset="0"/>
              </a:rPr>
              <a:t>Insert View Source</a:t>
            </a:r>
            <a:r>
              <a:rPr lang="en-US" altLang="en-US">
                <a:latin typeface="Arial" panose="020B0604020202020204" pitchFamily="34" charset="0"/>
                <a:cs typeface="Arial" panose="020B0604020202020204" pitchFamily="34" charset="0"/>
              </a:rPr>
              <a:t> window opens. You can select from a list of data sources in the window.  </a:t>
            </a:r>
          </a:p>
          <a:p>
            <a:endParaRPr lang="en-US" altLang="en-US">
              <a:latin typeface="Arial" panose="020B0604020202020204" pitchFamily="34" charset="0"/>
              <a:cs typeface="Arial" panose="020B0604020202020204" pitchFamily="34" charset="0"/>
            </a:endParaRPr>
          </a:p>
        </p:txBody>
      </p:sp>
      <p:sp>
        <p:nvSpPr>
          <p:cNvPr id="67591" name="Rectangle 2">
            <a:extLst>
              <a:ext uri="{FF2B5EF4-FFF2-40B4-BE49-F238E27FC236}">
                <a16:creationId xmlns:a16="http://schemas.microsoft.com/office/drawing/2014/main" id="{6134B39E-6F81-D04C-8DD2-C78BD0C51FA2}"/>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93C0CB0-B845-D34D-826D-293C1EA9039C}"/>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943405C7-4DBB-F349-9AC8-3B5D24F56C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Now let’s take what you’ve learned and create your own view. The following example is a simple data transformation, reading data from the ORDER001 file and writing out only the Order ID, Customer ID, and Total Amount fields.  </a:t>
            </a:r>
          </a:p>
          <a:p>
            <a:endParaRPr lang="en-US" altLang="en-US">
              <a:latin typeface="Arial" panose="020B0604020202020204" pitchFamily="34" charset="0"/>
              <a:cs typeface="Arial" panose="020B0604020202020204" pitchFamily="34" charset="0"/>
            </a:endParaRPr>
          </a:p>
        </p:txBody>
      </p:sp>
      <p:sp>
        <p:nvSpPr>
          <p:cNvPr id="68615" name="Rectangle 2">
            <a:extLst>
              <a:ext uri="{FF2B5EF4-FFF2-40B4-BE49-F238E27FC236}">
                <a16:creationId xmlns:a16="http://schemas.microsoft.com/office/drawing/2014/main" id="{867F6088-4AB0-964A-A719-214905C58519}"/>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6BD7BA2-E09E-024D-BAD4-226F781B0851}"/>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07A9DEE8-B962-C248-9352-BC9A216D4F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a:latin typeface="Arial" panose="020B0604020202020204" pitchFamily="34" charset="0"/>
                <a:cs typeface="Arial" panose="020B0604020202020204" pitchFamily="34" charset="0"/>
              </a:rPr>
              <a:t>If we were to code a conventional program, we would:</a:t>
            </a:r>
          </a:p>
          <a:p>
            <a:pPr marL="742950" lvl="1" indent="-285750">
              <a:buFontTx/>
              <a:buAutoNum type="arabicPeriod"/>
            </a:pPr>
            <a:r>
              <a:rPr lang="en-US" altLang="en-US">
                <a:latin typeface="Arial" panose="020B0604020202020204" pitchFamily="34" charset="0"/>
                <a:cs typeface="Arial" panose="020B0604020202020204" pitchFamily="34" charset="0"/>
              </a:rPr>
              <a:t>Define the file attributes</a:t>
            </a:r>
          </a:p>
          <a:p>
            <a:pPr marL="742950" lvl="1" indent="-285750">
              <a:buFontTx/>
              <a:buAutoNum type="arabicPeriod"/>
            </a:pPr>
            <a:r>
              <a:rPr lang="en-US" altLang="en-US">
                <a:latin typeface="Arial" panose="020B0604020202020204" pitchFamily="34" charset="0"/>
                <a:cs typeface="Arial" panose="020B0604020202020204" pitchFamily="34" charset="0"/>
              </a:rPr>
              <a:t>Define the record layouts</a:t>
            </a:r>
          </a:p>
          <a:p>
            <a:pPr marL="742950" lvl="1" indent="-285750">
              <a:buFontTx/>
              <a:buAutoNum type="arabicPeriod"/>
            </a:pPr>
            <a:r>
              <a:rPr lang="en-US" altLang="en-US">
                <a:latin typeface="Arial" panose="020B0604020202020204" pitchFamily="34" charset="0"/>
                <a:cs typeface="Arial" panose="020B0604020202020204" pitchFamily="34" charset="0"/>
              </a:rPr>
              <a:t>Code the business logic</a:t>
            </a:r>
          </a:p>
          <a:p>
            <a:pPr marL="742950" lvl="1" indent="-285750">
              <a:buFontTx/>
              <a:buAutoNum type="arabicPeriod"/>
            </a:pPr>
            <a:r>
              <a:rPr lang="en-US" altLang="en-US">
                <a:latin typeface="Arial" panose="020B0604020202020204" pitchFamily="34" charset="0"/>
                <a:cs typeface="Arial" panose="020B0604020202020204" pitchFamily="34" charset="0"/>
              </a:rPr>
              <a:t>Compile the program</a:t>
            </a:r>
          </a:p>
          <a:p>
            <a:pPr marL="742950" lvl="1" indent="-285750">
              <a:buFontTx/>
              <a:buAutoNum type="arabicPeriod"/>
            </a:pPr>
            <a:r>
              <a:rPr lang="en-US" altLang="en-US">
                <a:latin typeface="Arial" panose="020B0604020202020204" pitchFamily="34" charset="0"/>
                <a:cs typeface="Arial" panose="020B0604020202020204" pitchFamily="34" charset="0"/>
              </a:rPr>
              <a:t>Link the program and</a:t>
            </a:r>
          </a:p>
          <a:p>
            <a:pPr marL="742950" lvl="1" indent="-285750">
              <a:buFontTx/>
              <a:buAutoNum type="arabicPeriod"/>
            </a:pPr>
            <a:r>
              <a:rPr lang="en-US" altLang="en-US">
                <a:latin typeface="Arial" panose="020B0604020202020204" pitchFamily="34" charset="0"/>
                <a:cs typeface="Arial" panose="020B0604020202020204" pitchFamily="34" charset="0"/>
              </a:rPr>
              <a:t>Run the program</a:t>
            </a:r>
          </a:p>
        </p:txBody>
      </p:sp>
      <p:sp>
        <p:nvSpPr>
          <p:cNvPr id="69639" name="Rectangle 2">
            <a:extLst>
              <a:ext uri="{FF2B5EF4-FFF2-40B4-BE49-F238E27FC236}">
                <a16:creationId xmlns:a16="http://schemas.microsoft.com/office/drawing/2014/main" id="{86454E9C-312C-B945-A26A-43331AF90F75}"/>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AEA17A6-BEEB-7840-95A2-7C1BA3162669}"/>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17E43E38-CB98-624F-8400-88DAB88D34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With the GenevaERS tool, the first three steps are performed in the Workbench and the last three are performed for you by the Performance Engine.  </a:t>
            </a:r>
          </a:p>
          <a:p>
            <a:endParaRPr lang="en-US" altLang="en-US" dirty="0">
              <a:latin typeface="Arial" panose="020B0604020202020204" pitchFamily="34" charset="0"/>
              <a:cs typeface="Arial" panose="020B0604020202020204" pitchFamily="34" charset="0"/>
            </a:endParaRPr>
          </a:p>
        </p:txBody>
      </p:sp>
      <p:sp>
        <p:nvSpPr>
          <p:cNvPr id="70663" name="Rectangle 2">
            <a:extLst>
              <a:ext uri="{FF2B5EF4-FFF2-40B4-BE49-F238E27FC236}">
                <a16:creationId xmlns:a16="http://schemas.microsoft.com/office/drawing/2014/main" id="{6B880670-FBC5-6C44-A183-3549C6216682}"/>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620B1FE0-3D7B-5942-A485-B1CBF7C676F9}"/>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FE6B7A7F-1D8F-864D-856B-110BD02D06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Defining files and records will be covered in the GenevaERS training module entitled “Creating Metadata.” The Performance Engine will be introduced in the “Performance Engine Overview” module. The topic of coding business logic will be introduced in the next few slides.  </a:t>
            </a:r>
          </a:p>
          <a:p>
            <a:endParaRPr lang="en-US" altLang="en-US" dirty="0">
              <a:latin typeface="Arial" panose="020B0604020202020204" pitchFamily="34" charset="0"/>
              <a:cs typeface="Arial" panose="020B0604020202020204" pitchFamily="34" charset="0"/>
            </a:endParaRPr>
          </a:p>
        </p:txBody>
      </p:sp>
      <p:sp>
        <p:nvSpPr>
          <p:cNvPr id="71687" name="Rectangle 2">
            <a:extLst>
              <a:ext uri="{FF2B5EF4-FFF2-40B4-BE49-F238E27FC236}">
                <a16:creationId xmlns:a16="http://schemas.microsoft.com/office/drawing/2014/main" id="{87A95795-8E66-894C-86FD-B3FDD9A07905}"/>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AA7CE455-E304-B54E-A411-109AD1D712BB}"/>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F5B39840-C3A1-7147-A7CC-4E3A0F8AFE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In the example described in the following slides, metadata has been pre-populated in the Workbench for ease of instruction.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To create a new view, click the </a:t>
            </a:r>
            <a:r>
              <a:rPr lang="en-US" altLang="en-US" b="1">
                <a:latin typeface="Arial" panose="020B0604020202020204" pitchFamily="34" charset="0"/>
                <a:cs typeface="Arial" panose="020B0604020202020204" pitchFamily="34" charset="0"/>
              </a:rPr>
              <a:t>Administration</a:t>
            </a:r>
            <a:r>
              <a:rPr lang="en-US" altLang="en-US">
                <a:latin typeface="Arial" panose="020B0604020202020204" pitchFamily="34" charset="0"/>
                <a:cs typeface="Arial" panose="020B0604020202020204" pitchFamily="34" charset="0"/>
              </a:rPr>
              <a:t> menu, select</a:t>
            </a:r>
            <a:r>
              <a:rPr lang="en-US" altLang="en-US" b="1">
                <a:latin typeface="Arial" panose="020B0604020202020204" pitchFamily="34" charset="0"/>
                <a:cs typeface="Arial" panose="020B0604020202020204" pitchFamily="34" charset="0"/>
              </a:rPr>
              <a:t> New</a:t>
            </a:r>
            <a:r>
              <a:rPr lang="en-US" altLang="en-US">
                <a:latin typeface="Arial" panose="020B0604020202020204" pitchFamily="34" charset="0"/>
                <a:cs typeface="Arial" panose="020B0604020202020204" pitchFamily="34" charset="0"/>
              </a:rPr>
              <a:t> and then select </a:t>
            </a:r>
            <a:r>
              <a:rPr lang="en-US" altLang="en-US" b="1">
                <a:latin typeface="Arial" panose="020B0604020202020204" pitchFamily="34" charset="0"/>
                <a:cs typeface="Arial" panose="020B0604020202020204" pitchFamily="34" charset="0"/>
              </a:rPr>
              <a:t>View</a:t>
            </a:r>
            <a:r>
              <a:rPr lang="en-US" altLang="en-US">
                <a:latin typeface="Arial" panose="020B0604020202020204" pitchFamily="34" charset="0"/>
                <a:cs typeface="Arial" panose="020B0604020202020204" pitchFamily="34" charset="0"/>
              </a:rPr>
              <a:t>.</a:t>
            </a:r>
          </a:p>
        </p:txBody>
      </p:sp>
      <p:sp>
        <p:nvSpPr>
          <p:cNvPr id="72711" name="Rectangle 2">
            <a:extLst>
              <a:ext uri="{FF2B5EF4-FFF2-40B4-BE49-F238E27FC236}">
                <a16:creationId xmlns:a16="http://schemas.microsoft.com/office/drawing/2014/main" id="{7173CDA7-2BF6-5B4D-A355-494D6DEAA5AC}"/>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5CCA0AC2-7A3C-544E-978D-4837B4977C2B}"/>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157599A0-486F-1348-AEF9-B22AFB31D7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a:t>
            </a:r>
            <a:r>
              <a:rPr lang="en-US" altLang="en-US" b="1">
                <a:latin typeface="Arial" panose="020B0604020202020204" pitchFamily="34" charset="0"/>
                <a:cs typeface="Arial" panose="020B0604020202020204" pitchFamily="34" charset="0"/>
              </a:rPr>
              <a:t>View Properties</a:t>
            </a:r>
            <a:r>
              <a:rPr lang="en-US" altLang="en-US">
                <a:latin typeface="Arial" panose="020B0604020202020204" pitchFamily="34" charset="0"/>
                <a:cs typeface="Arial" panose="020B0604020202020204" pitchFamily="34" charset="0"/>
              </a:rPr>
              <a:t> tab opens.  </a:t>
            </a:r>
          </a:p>
          <a:p>
            <a:endParaRPr lang="en-US" altLang="en-US">
              <a:latin typeface="Arial" panose="020B0604020202020204" pitchFamily="34" charset="0"/>
              <a:cs typeface="Arial" panose="020B0604020202020204" pitchFamily="34" charset="0"/>
            </a:endParaRPr>
          </a:p>
        </p:txBody>
      </p:sp>
      <p:sp>
        <p:nvSpPr>
          <p:cNvPr id="73735" name="Rectangle 2">
            <a:extLst>
              <a:ext uri="{FF2B5EF4-FFF2-40B4-BE49-F238E27FC236}">
                <a16:creationId xmlns:a16="http://schemas.microsoft.com/office/drawing/2014/main" id="{411CC7D7-2FE5-AF40-BF1A-CDA927B2BF48}"/>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E4E860FF-0ED6-AD4A-94A8-0688D61DC976}"/>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8030D89-E432-0E46-9672-46F2D8CF0C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Enter a descriptive name for the view, such as “Simple_Transformation_View.” Note that embedded spaces are not allowed in names, so you must use underscores to separate words. Next, clear the Format Phase check box; this feature is not needed for this simple view.</a:t>
            </a:r>
          </a:p>
        </p:txBody>
      </p:sp>
      <p:sp>
        <p:nvSpPr>
          <p:cNvPr id="74759" name="Rectangle 2">
            <a:extLst>
              <a:ext uri="{FF2B5EF4-FFF2-40B4-BE49-F238E27FC236}">
                <a16:creationId xmlns:a16="http://schemas.microsoft.com/office/drawing/2014/main" id="{034A022E-D271-7D4E-9AF5-21FF60C6CB2D}"/>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C23202D-279F-CE43-9004-C878A0F43DDB}"/>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C600EC8B-C491-DB4D-B9FB-7A2F7AB164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GenevaERS is a software application development tool that solves high-volume data analysis and reporting problems. GenevaERS provides capabilities for data transformation, data mining, database query, and financial reporting.</a:t>
            </a:r>
          </a:p>
        </p:txBody>
      </p:sp>
      <p:sp>
        <p:nvSpPr>
          <p:cNvPr id="48134" name="Rectangle 2">
            <a:extLst>
              <a:ext uri="{FF2B5EF4-FFF2-40B4-BE49-F238E27FC236}">
                <a16:creationId xmlns:a16="http://schemas.microsoft.com/office/drawing/2014/main" id="{D07B5383-E5F3-C440-9B27-6B9A1CA29792}"/>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98D952A-E276-594F-9379-D4967A9E3E00}"/>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4E1023FE-8415-6145-B5C6-A562934241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To display the View Editor Grid, select </a:t>
            </a:r>
            <a:r>
              <a:rPr lang="en-US" altLang="en-US" b="1">
                <a:latin typeface="Arial" panose="020B0604020202020204" pitchFamily="34" charset="0"/>
                <a:cs typeface="Arial" panose="020B0604020202020204" pitchFamily="34" charset="0"/>
              </a:rPr>
              <a:t>Show Grid or Properties</a:t>
            </a:r>
            <a:r>
              <a:rPr lang="en-US" altLang="en-US">
                <a:latin typeface="Arial" panose="020B0604020202020204" pitchFamily="34" charset="0"/>
                <a:cs typeface="Arial" panose="020B0604020202020204" pitchFamily="34" charset="0"/>
              </a:rPr>
              <a:t>, from the</a:t>
            </a:r>
            <a:r>
              <a:rPr lang="en-US" altLang="en-US" b="1">
                <a:latin typeface="Arial" panose="020B0604020202020204" pitchFamily="34" charset="0"/>
                <a:cs typeface="Arial" panose="020B0604020202020204" pitchFamily="34" charset="0"/>
              </a:rPr>
              <a:t> Edit</a:t>
            </a:r>
            <a:r>
              <a:rPr lang="en-US" altLang="en-US">
                <a:latin typeface="Arial" panose="020B0604020202020204" pitchFamily="34" charset="0"/>
                <a:cs typeface="Arial" panose="020B0604020202020204" pitchFamily="34" charset="0"/>
              </a:rPr>
              <a:t> menu (Alternatively, you can click the toolbar icon or press the F9 key). </a:t>
            </a:r>
          </a:p>
        </p:txBody>
      </p:sp>
      <p:sp>
        <p:nvSpPr>
          <p:cNvPr id="75783" name="Rectangle 2">
            <a:extLst>
              <a:ext uri="{FF2B5EF4-FFF2-40B4-BE49-F238E27FC236}">
                <a16:creationId xmlns:a16="http://schemas.microsoft.com/office/drawing/2014/main" id="{9B5EA245-A0D5-BF49-9803-E8D65C02D132}"/>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9D236A2B-F826-D347-950A-DD9D4D536C87}"/>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26D5029E-72B9-5043-BB4A-1AE66EB67E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From the Edit menu, select Insert, and then select </a:t>
            </a:r>
            <a:r>
              <a:rPr lang="en-US" altLang="en-US" b="1">
                <a:latin typeface="Arial" panose="020B0604020202020204" pitchFamily="34" charset="0"/>
                <a:cs typeface="Arial" panose="020B0604020202020204" pitchFamily="34" charset="0"/>
              </a:rPr>
              <a:t>View Source</a:t>
            </a:r>
            <a:r>
              <a:rPr lang="en-US" altLang="en-US">
                <a:latin typeface="Arial" panose="020B0604020202020204" pitchFamily="34" charset="0"/>
                <a:cs typeface="Arial" panose="020B0604020202020204" pitchFamily="34" charset="0"/>
              </a:rPr>
              <a:t> (Alternatively, you can right-click and select </a:t>
            </a:r>
            <a:r>
              <a:rPr lang="en-US" altLang="en-US" b="1">
                <a:latin typeface="Arial" panose="020B0604020202020204" pitchFamily="34" charset="0"/>
                <a:cs typeface="Arial" panose="020B0604020202020204" pitchFamily="34" charset="0"/>
              </a:rPr>
              <a:t>Insert</a:t>
            </a:r>
            <a:r>
              <a:rPr lang="en-US" altLang="en-US">
                <a:latin typeface="Arial" panose="020B0604020202020204" pitchFamily="34" charset="0"/>
                <a:cs typeface="Arial" panose="020B0604020202020204" pitchFamily="34" charset="0"/>
              </a:rPr>
              <a:t> and then select </a:t>
            </a:r>
            <a:r>
              <a:rPr lang="en-US" altLang="en-US" b="1">
                <a:latin typeface="Arial" panose="020B0604020202020204" pitchFamily="34" charset="0"/>
                <a:cs typeface="Arial" panose="020B0604020202020204" pitchFamily="34" charset="0"/>
              </a:rPr>
              <a:t>View Source</a:t>
            </a:r>
            <a:r>
              <a:rPr lang="en-US" altLang="en-US">
                <a:latin typeface="Arial" panose="020B0604020202020204" pitchFamily="34" charset="0"/>
                <a:cs typeface="Arial" panose="020B0604020202020204" pitchFamily="34" charset="0"/>
              </a:rPr>
              <a:t> from the pop-up menu, or you can press the Shift key and the Insert key). The Insert View Source window opens.</a:t>
            </a:r>
          </a:p>
        </p:txBody>
      </p:sp>
      <p:sp>
        <p:nvSpPr>
          <p:cNvPr id="76807" name="Rectangle 2">
            <a:extLst>
              <a:ext uri="{FF2B5EF4-FFF2-40B4-BE49-F238E27FC236}">
                <a16:creationId xmlns:a16="http://schemas.microsoft.com/office/drawing/2014/main" id="{2703026B-9DE5-344A-9B61-74420D8D04EF}"/>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3CD0E578-0A0E-AF44-97C4-9360C17766DE}"/>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E379434C-A33F-EC4B-89C3-F6E1031C2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From the </a:t>
            </a:r>
            <a:r>
              <a:rPr lang="en-US" altLang="en-US" b="1">
                <a:latin typeface="Arial" panose="020B0604020202020204" pitchFamily="34" charset="0"/>
                <a:cs typeface="Arial" panose="020B0604020202020204" pitchFamily="34" charset="0"/>
              </a:rPr>
              <a:t>Logical Record</a:t>
            </a:r>
            <a:r>
              <a:rPr lang="en-US" altLang="en-US">
                <a:latin typeface="Arial" panose="020B0604020202020204" pitchFamily="34" charset="0"/>
                <a:cs typeface="Arial" panose="020B0604020202020204" pitchFamily="34" charset="0"/>
              </a:rPr>
              <a:t> list, select </a:t>
            </a:r>
            <a:r>
              <a:rPr lang="en-US" altLang="en-US" b="1">
                <a:latin typeface="Arial" panose="020B0604020202020204" pitchFamily="34" charset="0"/>
                <a:cs typeface="Arial" panose="020B0604020202020204" pitchFamily="34" charset="0"/>
              </a:rPr>
              <a:t>ORDER</a:t>
            </a:r>
            <a:r>
              <a:rPr lang="en-US" altLang="en-US">
                <a:latin typeface="Arial" panose="020B0604020202020204" pitchFamily="34" charset="0"/>
                <a:cs typeface="Arial" panose="020B0604020202020204" pitchFamily="34" charset="0"/>
              </a:rPr>
              <a:t>. Then, from the </a:t>
            </a:r>
            <a:r>
              <a:rPr lang="en-US" altLang="en-US" b="1">
                <a:latin typeface="Arial" panose="020B0604020202020204" pitchFamily="34" charset="0"/>
                <a:cs typeface="Arial" panose="020B0604020202020204" pitchFamily="34" charset="0"/>
              </a:rPr>
              <a:t>Logical File</a:t>
            </a:r>
            <a:r>
              <a:rPr lang="en-US" altLang="en-US">
                <a:latin typeface="Arial" panose="020B0604020202020204" pitchFamily="34" charset="0"/>
                <a:cs typeface="Arial" panose="020B0604020202020204" pitchFamily="34" charset="0"/>
              </a:rPr>
              <a:t> list, select </a:t>
            </a:r>
            <a:r>
              <a:rPr lang="en-US" altLang="en-US" b="1">
                <a:latin typeface="Arial" panose="020B0604020202020204" pitchFamily="34" charset="0"/>
                <a:cs typeface="Arial" panose="020B0604020202020204" pitchFamily="34" charset="0"/>
              </a:rPr>
              <a:t>ORDER_001</a:t>
            </a:r>
            <a:r>
              <a:rPr lang="en-US" altLang="en-US">
                <a:latin typeface="Arial" panose="020B0604020202020204" pitchFamily="34" charset="0"/>
                <a:cs typeface="Arial" panose="020B0604020202020204" pitchFamily="34" charset="0"/>
              </a:rPr>
              <a:t>.  </a:t>
            </a:r>
          </a:p>
          <a:p>
            <a:endParaRPr lang="en-US" altLang="en-US">
              <a:latin typeface="Arial" panose="020B0604020202020204" pitchFamily="34" charset="0"/>
              <a:cs typeface="Arial" panose="020B0604020202020204" pitchFamily="34" charset="0"/>
            </a:endParaRPr>
          </a:p>
        </p:txBody>
      </p:sp>
      <p:sp>
        <p:nvSpPr>
          <p:cNvPr id="77831" name="Rectangle 2">
            <a:extLst>
              <a:ext uri="{FF2B5EF4-FFF2-40B4-BE49-F238E27FC236}">
                <a16:creationId xmlns:a16="http://schemas.microsoft.com/office/drawing/2014/main" id="{357D654D-4C11-0E48-A518-76172B98CBC1}"/>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97065506-F37D-2E49-8C54-05BAE2C384F2}"/>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1974CA7C-BD90-444A-ABBC-0001B665BB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From the </a:t>
            </a:r>
            <a:r>
              <a:rPr lang="en-US" altLang="en-US" b="1">
                <a:latin typeface="Arial" panose="020B0604020202020204" pitchFamily="34" charset="0"/>
                <a:cs typeface="Arial" panose="020B0604020202020204" pitchFamily="34" charset="0"/>
              </a:rPr>
              <a:t>Edit</a:t>
            </a:r>
            <a:r>
              <a:rPr lang="en-US" altLang="en-US">
                <a:latin typeface="Arial" panose="020B0604020202020204" pitchFamily="34" charset="0"/>
                <a:cs typeface="Arial" panose="020B0604020202020204" pitchFamily="34" charset="0"/>
              </a:rPr>
              <a:t> menu, select </a:t>
            </a:r>
            <a:r>
              <a:rPr lang="en-US" altLang="en-US" b="1">
                <a:latin typeface="Arial" panose="020B0604020202020204" pitchFamily="34" charset="0"/>
                <a:cs typeface="Arial" panose="020B0604020202020204" pitchFamily="34" charset="0"/>
              </a:rPr>
              <a:t>Add Column</a:t>
            </a:r>
            <a:r>
              <a:rPr lang="en-US" altLang="en-US">
                <a:latin typeface="Arial" panose="020B0604020202020204" pitchFamily="34" charset="0"/>
                <a:cs typeface="Arial" panose="020B0604020202020204" pitchFamily="34" charset="0"/>
              </a:rPr>
              <a:t> (Alternatively, you can click the plus sign icon on the toolbar or press Alt and the Insert key). A new column is added to the grid.  </a:t>
            </a:r>
          </a:p>
        </p:txBody>
      </p:sp>
      <p:sp>
        <p:nvSpPr>
          <p:cNvPr id="78855" name="Rectangle 2">
            <a:extLst>
              <a:ext uri="{FF2B5EF4-FFF2-40B4-BE49-F238E27FC236}">
                <a16:creationId xmlns:a16="http://schemas.microsoft.com/office/drawing/2014/main" id="{35EEA224-3788-5246-80FF-1E251B2C0A89}"/>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B30FAF43-2588-3544-8F4A-01EC1D000A74}"/>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9022394E-E5C7-DC41-A549-E170CB2225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Click the green cell. The Column Source Properties frame opens on the right.  </a:t>
            </a:r>
          </a:p>
          <a:p>
            <a:endParaRPr lang="en-US" altLang="en-US">
              <a:latin typeface="Arial" panose="020B0604020202020204" pitchFamily="34" charset="0"/>
              <a:cs typeface="Arial" panose="020B0604020202020204" pitchFamily="34" charset="0"/>
            </a:endParaRPr>
          </a:p>
        </p:txBody>
      </p:sp>
      <p:sp>
        <p:nvSpPr>
          <p:cNvPr id="79879" name="Rectangle 2">
            <a:extLst>
              <a:ext uri="{FF2B5EF4-FFF2-40B4-BE49-F238E27FC236}">
                <a16:creationId xmlns:a16="http://schemas.microsoft.com/office/drawing/2014/main" id="{3510DDF4-09B1-2F4C-9FF7-5DAB39328238}"/>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74690A23-98DF-0D4E-BB2B-4752D74D747D}"/>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8C0C9BE7-204E-274F-B0FF-C838400CDD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In the Column Source Type field, click the list box and select </a:t>
            </a:r>
            <a:r>
              <a:rPr lang="en-US" altLang="en-US" b="1">
                <a:latin typeface="Arial" panose="020B0604020202020204" pitchFamily="34" charset="0"/>
                <a:cs typeface="Arial" panose="020B0604020202020204" pitchFamily="34" charset="0"/>
              </a:rPr>
              <a:t>Source File Field</a:t>
            </a:r>
            <a:r>
              <a:rPr lang="en-US" altLang="en-US">
                <a:latin typeface="Arial" panose="020B0604020202020204" pitchFamily="34" charset="0"/>
                <a:cs typeface="Arial" panose="020B0604020202020204" pitchFamily="34" charset="0"/>
              </a:rPr>
              <a:t>.  </a:t>
            </a:r>
          </a:p>
          <a:p>
            <a:endParaRPr lang="en-US" altLang="en-US">
              <a:latin typeface="Arial" panose="020B0604020202020204" pitchFamily="34" charset="0"/>
              <a:cs typeface="Arial" panose="020B0604020202020204" pitchFamily="34" charset="0"/>
            </a:endParaRPr>
          </a:p>
        </p:txBody>
      </p:sp>
      <p:sp>
        <p:nvSpPr>
          <p:cNvPr id="80903" name="Rectangle 2">
            <a:extLst>
              <a:ext uri="{FF2B5EF4-FFF2-40B4-BE49-F238E27FC236}">
                <a16:creationId xmlns:a16="http://schemas.microsoft.com/office/drawing/2014/main" id="{D9924E97-3C1F-A74B-A47F-AE86198BE3A7}"/>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34B7F4CA-4CD8-214F-A290-B9A8D3661B2A}"/>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C9F8C9DF-8532-FD43-B31C-17963412FD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In the </a:t>
            </a:r>
            <a:r>
              <a:rPr lang="en-US" altLang="en-US" b="1">
                <a:latin typeface="Arial" panose="020B0604020202020204" pitchFamily="34" charset="0"/>
                <a:cs typeface="Arial" panose="020B0604020202020204" pitchFamily="34" charset="0"/>
              </a:rPr>
              <a:t>Column Source Value</a:t>
            </a:r>
            <a:r>
              <a:rPr lang="en-US" altLang="en-US">
                <a:latin typeface="Arial" panose="020B0604020202020204" pitchFamily="34" charset="0"/>
                <a:cs typeface="Arial" panose="020B0604020202020204" pitchFamily="34" charset="0"/>
              </a:rPr>
              <a:t> field, click the list box and select </a:t>
            </a:r>
            <a:r>
              <a:rPr lang="en-US" altLang="en-US" b="1">
                <a:latin typeface="Arial" panose="020B0604020202020204" pitchFamily="34" charset="0"/>
                <a:cs typeface="Arial" panose="020B0604020202020204" pitchFamily="34" charset="0"/>
              </a:rPr>
              <a:t>ORDER_ID</a:t>
            </a:r>
            <a:r>
              <a:rPr lang="en-US" altLang="en-US">
                <a:latin typeface="Arial" panose="020B0604020202020204" pitchFamily="34" charset="0"/>
                <a:cs typeface="Arial" panose="020B0604020202020204" pitchFamily="34" charset="0"/>
              </a:rPr>
              <a:t>.   </a:t>
            </a:r>
          </a:p>
          <a:p>
            <a:endParaRPr lang="en-US" altLang="en-US">
              <a:latin typeface="Arial" panose="020B0604020202020204" pitchFamily="34" charset="0"/>
              <a:cs typeface="Arial" panose="020B0604020202020204" pitchFamily="34" charset="0"/>
            </a:endParaRPr>
          </a:p>
        </p:txBody>
      </p:sp>
      <p:sp>
        <p:nvSpPr>
          <p:cNvPr id="81927" name="Rectangle 2">
            <a:extLst>
              <a:ext uri="{FF2B5EF4-FFF2-40B4-BE49-F238E27FC236}">
                <a16:creationId xmlns:a16="http://schemas.microsoft.com/office/drawing/2014/main" id="{A4734BD2-A57A-B747-969D-F9D3D96ACA21}"/>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B5F4BF3-DF13-C347-B9AB-C4B42E569931}"/>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35B6BE2C-59EF-6246-A0C0-BA9337D572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Repeat the previous steps to add columns for Customer ID and Order Total Amount. Then save the view by selecting </a:t>
            </a:r>
            <a:r>
              <a:rPr lang="en-US" altLang="en-US" b="1">
                <a:latin typeface="Arial" panose="020B0604020202020204" pitchFamily="34" charset="0"/>
                <a:cs typeface="Arial" panose="020B0604020202020204" pitchFamily="34" charset="0"/>
              </a:rPr>
              <a:t>Save</a:t>
            </a:r>
            <a:r>
              <a:rPr lang="en-US" altLang="en-US">
                <a:latin typeface="Arial" panose="020B0604020202020204" pitchFamily="34" charset="0"/>
                <a:cs typeface="Arial" panose="020B0604020202020204" pitchFamily="34" charset="0"/>
              </a:rPr>
              <a:t> from the </a:t>
            </a:r>
            <a:r>
              <a:rPr lang="en-US" altLang="en-US" b="1">
                <a:latin typeface="Arial" panose="020B0604020202020204" pitchFamily="34" charset="0"/>
                <a:cs typeface="Arial" panose="020B0604020202020204" pitchFamily="34" charset="0"/>
              </a:rPr>
              <a:t>File</a:t>
            </a:r>
            <a:r>
              <a:rPr lang="en-US" altLang="en-US">
                <a:latin typeface="Arial" panose="020B0604020202020204" pitchFamily="34" charset="0"/>
                <a:cs typeface="Arial" panose="020B0604020202020204" pitchFamily="34" charset="0"/>
              </a:rPr>
              <a:t> menu, or by clicking the </a:t>
            </a:r>
            <a:r>
              <a:rPr lang="en-US" altLang="en-US" b="1">
                <a:latin typeface="Arial" panose="020B0604020202020204" pitchFamily="34" charset="0"/>
                <a:cs typeface="Arial" panose="020B0604020202020204" pitchFamily="34" charset="0"/>
              </a:rPr>
              <a:t>Save</a:t>
            </a:r>
            <a:r>
              <a:rPr lang="en-US" altLang="en-US">
                <a:latin typeface="Arial" panose="020B0604020202020204" pitchFamily="34" charset="0"/>
                <a:cs typeface="Arial" panose="020B0604020202020204" pitchFamily="34" charset="0"/>
              </a:rPr>
              <a:t> icon in the Workbench toolbar, or by pressing Control and S.  </a:t>
            </a:r>
          </a:p>
          <a:p>
            <a:endParaRPr lang="en-US" altLang="en-US">
              <a:latin typeface="Arial" panose="020B0604020202020204" pitchFamily="34" charset="0"/>
              <a:cs typeface="Arial" panose="020B0604020202020204" pitchFamily="34" charset="0"/>
            </a:endParaRPr>
          </a:p>
        </p:txBody>
      </p:sp>
      <p:sp>
        <p:nvSpPr>
          <p:cNvPr id="82951" name="Rectangle 2">
            <a:extLst>
              <a:ext uri="{FF2B5EF4-FFF2-40B4-BE49-F238E27FC236}">
                <a16:creationId xmlns:a16="http://schemas.microsoft.com/office/drawing/2014/main" id="{BCD1BE75-6791-F940-9D91-AD553B80560C}"/>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0552530D-8429-9C4A-A0AD-F50F3BF0764F}"/>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99431364-83E8-E04B-866A-A231F4EEE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To activate the view, use any of these methods: </a:t>
            </a:r>
          </a:p>
          <a:p>
            <a:pPr marL="742950" lvl="1" indent="-285750"/>
            <a:r>
              <a:rPr lang="en-US" altLang="en-US">
                <a:latin typeface="Arial" panose="020B0604020202020204" pitchFamily="34" charset="0"/>
                <a:cs typeface="Arial" panose="020B0604020202020204" pitchFamily="34" charset="0"/>
              </a:rPr>
              <a:t>Select </a:t>
            </a:r>
            <a:r>
              <a:rPr lang="en-US" altLang="en-US" b="1">
                <a:latin typeface="Arial" panose="020B0604020202020204" pitchFamily="34" charset="0"/>
                <a:cs typeface="Arial" panose="020B0604020202020204" pitchFamily="34" charset="0"/>
              </a:rPr>
              <a:t>Activat</a:t>
            </a:r>
            <a:r>
              <a:rPr lang="en-US" altLang="en-US">
                <a:latin typeface="Arial" panose="020B0604020202020204" pitchFamily="34" charset="0"/>
                <a:cs typeface="Arial" panose="020B0604020202020204" pitchFamily="34" charset="0"/>
              </a:rPr>
              <a:t>e from the </a:t>
            </a:r>
            <a:r>
              <a:rPr lang="en-US" altLang="en-US" b="1">
                <a:latin typeface="Arial" panose="020B0604020202020204" pitchFamily="34" charset="0"/>
                <a:cs typeface="Arial" panose="020B0604020202020204" pitchFamily="34" charset="0"/>
              </a:rPr>
              <a:t>Action</a:t>
            </a:r>
            <a:r>
              <a:rPr lang="en-US" altLang="en-US">
                <a:latin typeface="Arial" panose="020B0604020202020204" pitchFamily="34" charset="0"/>
                <a:cs typeface="Arial" panose="020B0604020202020204" pitchFamily="34" charset="0"/>
              </a:rPr>
              <a:t> menu</a:t>
            </a:r>
          </a:p>
          <a:p>
            <a:pPr marL="742950" lvl="1" indent="-285750"/>
            <a:r>
              <a:rPr lang="en-US" altLang="en-US">
                <a:latin typeface="Arial" panose="020B0604020202020204" pitchFamily="34" charset="0"/>
                <a:cs typeface="Arial" panose="020B0604020202020204" pitchFamily="34" charset="0"/>
              </a:rPr>
              <a:t>Press the </a:t>
            </a:r>
            <a:r>
              <a:rPr lang="en-US" altLang="en-US" b="1">
                <a:latin typeface="Arial" panose="020B0604020202020204" pitchFamily="34" charset="0"/>
                <a:cs typeface="Arial" panose="020B0604020202020204" pitchFamily="34" charset="0"/>
              </a:rPr>
              <a:t>Activate</a:t>
            </a:r>
            <a:r>
              <a:rPr lang="en-US" altLang="en-US">
                <a:latin typeface="Arial" panose="020B0604020202020204" pitchFamily="34" charset="0"/>
                <a:cs typeface="Arial" panose="020B0604020202020204" pitchFamily="34" charset="0"/>
              </a:rPr>
              <a:t> icon on the View Editor toolbar</a:t>
            </a:r>
          </a:p>
          <a:p>
            <a:pPr marL="742950" lvl="1" indent="-285750"/>
            <a:r>
              <a:rPr lang="en-US" altLang="en-US">
                <a:latin typeface="Arial" panose="020B0604020202020204" pitchFamily="34" charset="0"/>
                <a:cs typeface="Arial" panose="020B0604020202020204" pitchFamily="34" charset="0"/>
              </a:rPr>
              <a:t>Press F5.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The view title bar now displays the word “active”. Save the view again to preserve this active state. The view is now ready to be run.</a:t>
            </a:r>
          </a:p>
        </p:txBody>
      </p:sp>
      <p:sp>
        <p:nvSpPr>
          <p:cNvPr id="83975" name="Rectangle 2">
            <a:extLst>
              <a:ext uri="{FF2B5EF4-FFF2-40B4-BE49-F238E27FC236}">
                <a16:creationId xmlns:a16="http://schemas.microsoft.com/office/drawing/2014/main" id="{FDF2E2F0-D564-D94D-BC86-FC20AB93506C}"/>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8">
            <a:extLst>
              <a:ext uri="{FF2B5EF4-FFF2-40B4-BE49-F238E27FC236}">
                <a16:creationId xmlns:a16="http://schemas.microsoft.com/office/drawing/2014/main" id="{E55B2328-8886-4847-91EB-44A2A54A66D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84996" name="Rectangle 2">
            <a:extLst>
              <a:ext uri="{FF2B5EF4-FFF2-40B4-BE49-F238E27FC236}">
                <a16:creationId xmlns:a16="http://schemas.microsoft.com/office/drawing/2014/main" id="{29F6F527-5AA6-464E-900F-136EDDE2A197}"/>
              </a:ext>
            </a:extLst>
          </p:cNvPr>
          <p:cNvSpPr>
            <a:spLocks noGrp="1" noRot="1" noChangeAspect="1" noChangeArrowheads="1" noTextEdit="1"/>
          </p:cNvSpPr>
          <p:nvPr>
            <p:ph type="sldImg"/>
          </p:nvPr>
        </p:nvSpPr>
        <p:spPr>
          <a:ln/>
        </p:spPr>
      </p:sp>
      <p:sp>
        <p:nvSpPr>
          <p:cNvPr id="84997" name="Rectangle 3">
            <a:extLst>
              <a:ext uri="{FF2B5EF4-FFF2-40B4-BE49-F238E27FC236}">
                <a16:creationId xmlns:a16="http://schemas.microsoft.com/office/drawing/2014/main" id="{28D2D06A-B7E8-AB45-91BF-99B197FE5A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module provided an overview of GenevaERS. Now that you have completed this module, you should be able to:</a:t>
            </a:r>
          </a:p>
          <a:p>
            <a:pPr marL="742950" lvl="1" indent="-285750"/>
            <a:r>
              <a:rPr lang="en-US" altLang="en-US" dirty="0">
                <a:latin typeface="Arial" panose="020B0604020202020204" pitchFamily="34" charset="0"/>
                <a:cs typeface="Arial" panose="020B0604020202020204" pitchFamily="34" charset="0"/>
              </a:rPr>
              <a:t>Identify the two major software components of the GenevaERS product </a:t>
            </a:r>
          </a:p>
          <a:p>
            <a:pPr marL="742950" lvl="1" indent="-285750"/>
            <a:r>
              <a:rPr lang="en-US" altLang="en-US" dirty="0">
                <a:latin typeface="Arial" panose="020B0604020202020204" pitchFamily="34" charset="0"/>
                <a:cs typeface="Arial" panose="020B0604020202020204" pitchFamily="34" charset="0"/>
              </a:rPr>
              <a:t>Identify the major types of GenevaERS metadata</a:t>
            </a:r>
          </a:p>
          <a:p>
            <a:pPr marL="742950" lvl="1" indent="-285750"/>
            <a:r>
              <a:rPr lang="en-US" altLang="en-US" dirty="0">
                <a:latin typeface="Arial" panose="020B0604020202020204" pitchFamily="34" charset="0"/>
                <a:cs typeface="Arial" panose="020B0604020202020204" pitchFamily="34" charset="0"/>
              </a:rPr>
              <a:t>Navigate the GenevaERS Workbench and</a:t>
            </a:r>
          </a:p>
          <a:p>
            <a:pPr marL="742950" lvl="1" indent="-285750"/>
            <a:r>
              <a:rPr lang="en-US" altLang="en-US" dirty="0">
                <a:latin typeface="Arial" panose="020B0604020202020204" pitchFamily="34" charset="0"/>
                <a:cs typeface="Arial" panose="020B0604020202020204" pitchFamily="34" charset="0"/>
              </a:rPr>
              <a:t>Create a simple view </a:t>
            </a:r>
          </a:p>
          <a:p>
            <a:pPr marL="742950" lvl="1" indent="-285750"/>
            <a:endParaRPr lang="en-US" altLang="en-US" dirty="0">
              <a:latin typeface="Arial" panose="020B0604020202020204" pitchFamily="34" charset="0"/>
              <a:cs typeface="Arial" panose="020B0604020202020204" pitchFamily="34" charset="0"/>
            </a:endParaRPr>
          </a:p>
        </p:txBody>
      </p:sp>
      <p:sp>
        <p:nvSpPr>
          <p:cNvPr id="85001" name="Rectangle 2">
            <a:extLst>
              <a:ext uri="{FF2B5EF4-FFF2-40B4-BE49-F238E27FC236}">
                <a16:creationId xmlns:a16="http://schemas.microsoft.com/office/drawing/2014/main" id="{6CC14B63-77E1-F34C-BFA8-6EF80515A0A7}"/>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63403E7-16FC-1B46-93E8-2BD1AAEF2599}"/>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C30A9C0B-CEFF-5D4E-BA23-AC5C835AC1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GenevaERS consists of two software components: the PC-based Workbench and the mainframe-based batch process known as the Performance Engine. Developers use the Workbench to build applications that are stored in a metadata repository in an IBM</a:t>
            </a:r>
            <a:r>
              <a:rPr lang="en-US" altLang="ja-JP" baseline="30000" dirty="0">
                <a:latin typeface="Arial" panose="020B0604020202020204" pitchFamily="34" charset="0"/>
                <a:cs typeface="Arial" panose="020B0604020202020204" pitchFamily="34" charset="0"/>
              </a:rPr>
              <a:t>®</a:t>
            </a:r>
            <a:r>
              <a:rPr lang="en-US" altLang="ja-JP"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 DB2</a:t>
            </a:r>
            <a:r>
              <a:rPr lang="en-US" altLang="ja-JP" baseline="30000" dirty="0">
                <a:latin typeface="Arial" panose="020B0604020202020204" pitchFamily="34" charset="0"/>
                <a:cs typeface="Arial" panose="020B0604020202020204" pitchFamily="34" charset="0"/>
              </a:rPr>
              <a:t>®</a:t>
            </a:r>
            <a:r>
              <a:rPr lang="en-US" altLang="ja-JP"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 database. These applications are then run by the Performance Engine, which reads data from source files or databases, transforms it, and writes it to output files.</a:t>
            </a:r>
          </a:p>
        </p:txBody>
      </p:sp>
      <p:sp>
        <p:nvSpPr>
          <p:cNvPr id="49158" name="Rectangle 2">
            <a:extLst>
              <a:ext uri="{FF2B5EF4-FFF2-40B4-BE49-F238E27FC236}">
                <a16:creationId xmlns:a16="http://schemas.microsoft.com/office/drawing/2014/main" id="{AED56ECB-25E4-804A-A0F3-DB416F98838C}"/>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8">
            <a:extLst>
              <a:ext uri="{FF2B5EF4-FFF2-40B4-BE49-F238E27FC236}">
                <a16:creationId xmlns:a16="http://schemas.microsoft.com/office/drawing/2014/main" id="{FDEE1F2F-D86E-9548-BC36-49C7B8D12D2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2012, licensed under Apache 2.0 to the GenevaERS project    </a:t>
            </a:r>
          </a:p>
        </p:txBody>
      </p:sp>
      <p:sp>
        <p:nvSpPr>
          <p:cNvPr id="86020" name="Rectangle 2">
            <a:extLst>
              <a:ext uri="{FF2B5EF4-FFF2-40B4-BE49-F238E27FC236}">
                <a16:creationId xmlns:a16="http://schemas.microsoft.com/office/drawing/2014/main" id="{4D5B0A89-6FF8-5042-884D-81B7385660B5}"/>
              </a:ext>
            </a:extLst>
          </p:cNvPr>
          <p:cNvSpPr>
            <a:spLocks noGrp="1" noRot="1" noChangeAspect="1" noChangeArrowheads="1" noTextEdit="1"/>
          </p:cNvSpPr>
          <p:nvPr>
            <p:ph type="sldImg"/>
          </p:nvPr>
        </p:nvSpPr>
        <p:spPr>
          <a:ln/>
        </p:spPr>
      </p:sp>
      <p:sp>
        <p:nvSpPr>
          <p:cNvPr id="86021" name="Rectangle 3">
            <a:extLst>
              <a:ext uri="{FF2B5EF4-FFF2-40B4-BE49-F238E27FC236}">
                <a16:creationId xmlns:a16="http://schemas.microsoft.com/office/drawing/2014/main" id="{9A73AA30-1E26-7D4B-8951-127C0FA9F6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Additional information about GenevaERS is available at the web addresses shown here. </a:t>
            </a:r>
            <a:endParaRPr lang="en-US" altLang="en-US"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cs typeface="Arial" panose="020B0604020202020204" pitchFamily="34" charset="0"/>
            </a:endParaRPr>
          </a:p>
        </p:txBody>
      </p:sp>
      <p:sp>
        <p:nvSpPr>
          <p:cNvPr id="86025" name="Rectangle 2">
            <a:extLst>
              <a:ext uri="{FF2B5EF4-FFF2-40B4-BE49-F238E27FC236}">
                <a16:creationId xmlns:a16="http://schemas.microsoft.com/office/drawing/2014/main" id="{816AFC4F-E781-7841-B747-0D6C22651F65}"/>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F7E557B-3AE4-5A43-B63F-23F29D38BF33}"/>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0B654C41-4E67-2E4B-A336-194E311BDC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page does not have audio.</a:t>
            </a:r>
            <a:endParaRPr lang="en-AU" altLang="en-US">
              <a:latin typeface="Arial" panose="020B0604020202020204" pitchFamily="34" charset="0"/>
              <a:cs typeface="Arial" panose="020B0604020202020204" pitchFamily="34" charset="0"/>
            </a:endParaRPr>
          </a:p>
        </p:txBody>
      </p:sp>
      <p:sp>
        <p:nvSpPr>
          <p:cNvPr id="87047" name="Rectangle 2">
            <a:extLst>
              <a:ext uri="{FF2B5EF4-FFF2-40B4-BE49-F238E27FC236}">
                <a16:creationId xmlns:a16="http://schemas.microsoft.com/office/drawing/2014/main" id="{488E8847-55DB-7F49-B713-B94FBFF54C9C}"/>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9338209-2235-C548-ADF6-4E73EC5052F6}"/>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72BB3003-CD87-8F46-833C-99711C8582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concludes the Module 1. Thank you for your participation.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DBE7DA0-954A-3D4B-88ED-B893EFC2C16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BF3E044F-8A83-E64C-BE4E-22FE65712B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Arial" panose="020B0604020202020204" pitchFamily="34" charset="0"/>
                <a:cs typeface="Arial" panose="020B0604020202020204" pitchFamily="34" charset="0"/>
              </a:rPr>
              <a:t>Several types of metadata make up a GenevaERS application</a:t>
            </a:r>
            <a:r>
              <a:rPr lang="en-US" altLang="en-US" sz="1400"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The most common are the environment definition, the physical file definition (or PF), the logical file definition (or LF), the logical record definition (or LR), the view definition, and the view folder.  </a:t>
            </a:r>
          </a:p>
          <a:p>
            <a:r>
              <a:rPr lang="en-US" altLang="en-US" b="1" dirty="0">
                <a:latin typeface="Arial" panose="020B0604020202020204" pitchFamily="34" charset="0"/>
                <a:cs typeface="Arial" panose="020B0604020202020204" pitchFamily="34" charset="0"/>
              </a:rPr>
              <a:t>Note that, when discussing GenevaERS metadata, we often omit the word “definition” because it is usually clear from the context whether we mean the metadata or the entity it refers to.  </a:t>
            </a:r>
          </a:p>
          <a:p>
            <a:endParaRPr lang="en-US" altLang="en-US" b="1" dirty="0">
              <a:latin typeface="Arial" panose="020B0604020202020204" pitchFamily="34" charset="0"/>
              <a:cs typeface="Arial" panose="020B0604020202020204" pitchFamily="34" charset="0"/>
            </a:endParaRPr>
          </a:p>
          <a:p>
            <a:endParaRPr lang="en-US" altLang="en-US" b="1" i="1" dirty="0">
              <a:latin typeface="Arial" panose="020B0604020202020204" pitchFamily="34" charset="0"/>
              <a:cs typeface="Arial" panose="020B0604020202020204" pitchFamily="34" charset="0"/>
            </a:endParaRPr>
          </a:p>
          <a:p>
            <a:endParaRPr lang="en-US" altLang="en-US" sz="1400" dirty="0">
              <a:latin typeface="Arial" panose="020B0604020202020204" pitchFamily="34" charset="0"/>
              <a:cs typeface="Arial" panose="020B0604020202020204" pitchFamily="34" charset="0"/>
            </a:endParaRPr>
          </a:p>
        </p:txBody>
      </p:sp>
      <p:sp>
        <p:nvSpPr>
          <p:cNvPr id="50182" name="Rectangle 2">
            <a:extLst>
              <a:ext uri="{FF2B5EF4-FFF2-40B4-BE49-F238E27FC236}">
                <a16:creationId xmlns:a16="http://schemas.microsoft.com/office/drawing/2014/main" id="{C7D0BEC6-0E66-EA42-85E8-FDC16056F180}"/>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26E86D7-A602-2A4A-B021-2DAF0781A48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610BF69E-A909-D248-819B-B0D1A798E6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An environment definition describes a logical collection of metadata within the GenevaERS Workbench. Typical types of environments include development, production, or training environments. Access to an environment can be restricted to a certain set of users.  </a:t>
            </a:r>
          </a:p>
          <a:p>
            <a:endParaRPr lang="en-US" altLang="en-US" dirty="0">
              <a:latin typeface="Arial" panose="020B0604020202020204" pitchFamily="34" charset="0"/>
              <a:cs typeface="Arial" panose="020B0604020202020204" pitchFamily="34" charset="0"/>
            </a:endParaRPr>
          </a:p>
          <a:p>
            <a:endParaRPr lang="en-US" altLang="en-US" i="1"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
        <p:nvSpPr>
          <p:cNvPr id="51206" name="Rectangle 2">
            <a:extLst>
              <a:ext uri="{FF2B5EF4-FFF2-40B4-BE49-F238E27FC236}">
                <a16:creationId xmlns:a16="http://schemas.microsoft.com/office/drawing/2014/main" id="{7C67D5B1-7F49-B041-B7D4-341DB0ECD4B4}"/>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F3E28FF7-12EE-0F46-B775-7E07BBA4DC30}"/>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125C8914-E456-9A4F-A407-062B5D7439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a:latin typeface="Arial" panose="020B0604020202020204" pitchFamily="34" charset="0"/>
                <a:cs typeface="Arial" panose="020B0604020202020204" pitchFamily="34" charset="0"/>
              </a:rPr>
              <a:t>A physical file definition, or PF, describes a data source. Examples include customer or order files. A logical file definition, or LF, describes a collection of one or more physical files. A logical record definition, or LR, describes a record layout. In COBOL programs, record layouts are often found in copybooks. In relational databases, they are found in table definitions.</a:t>
            </a:r>
          </a:p>
          <a:p>
            <a:pPr marL="228600" indent="-228600"/>
            <a:endParaRPr lang="en-US" altLang="en-US">
              <a:latin typeface="Arial" panose="020B0604020202020204" pitchFamily="34" charset="0"/>
              <a:cs typeface="Arial" panose="020B0604020202020204" pitchFamily="34" charset="0"/>
            </a:endParaRPr>
          </a:p>
          <a:p>
            <a:pPr marL="228600" indent="-228600"/>
            <a:r>
              <a:rPr lang="en-US" altLang="en-US">
                <a:latin typeface="Arial" panose="020B0604020202020204" pitchFamily="34" charset="0"/>
                <a:cs typeface="Arial" panose="020B0604020202020204" pitchFamily="34" charset="0"/>
              </a:rPr>
              <a:t>Some examples of these metadata types are shown here.  </a:t>
            </a:r>
          </a:p>
          <a:p>
            <a:pPr marL="742950" lvl="1" indent="-285750"/>
            <a:r>
              <a:rPr lang="en-US" altLang="en-US">
                <a:latin typeface="Arial" panose="020B0604020202020204" pitchFamily="34" charset="0"/>
                <a:cs typeface="Arial" panose="020B0604020202020204" pitchFamily="34" charset="0"/>
              </a:rPr>
              <a:t>A logical record for a customer is used to map data to a customer logical file. The customer logical file refers to data in a customer physical file.  </a:t>
            </a:r>
          </a:p>
          <a:p>
            <a:pPr marL="742950" lvl="1" indent="-285750"/>
            <a:r>
              <a:rPr lang="en-US" altLang="en-US">
                <a:latin typeface="Arial" panose="020B0604020202020204" pitchFamily="34" charset="0"/>
                <a:cs typeface="Arial" panose="020B0604020202020204" pitchFamily="34" charset="0"/>
              </a:rPr>
              <a:t>An order logical record is used to map data from a logical file named ORDER_001, which refers to data in a single physical file named ORDER_001.  </a:t>
            </a:r>
          </a:p>
          <a:p>
            <a:pPr marL="742950" lvl="1" indent="-285750"/>
            <a:r>
              <a:rPr lang="en-US" altLang="en-US">
                <a:latin typeface="Arial" panose="020B0604020202020204" pitchFamily="34" charset="0"/>
                <a:cs typeface="Arial" panose="020B0604020202020204" pitchFamily="34" charset="0"/>
              </a:rPr>
              <a:t>The order logical record can also be used to map data from a logical file named ORDER_ALL. ORDER ALL refers to a collection of order physical files.</a:t>
            </a:r>
          </a:p>
        </p:txBody>
      </p:sp>
      <p:sp>
        <p:nvSpPr>
          <p:cNvPr id="52230" name="Rectangle 2">
            <a:extLst>
              <a:ext uri="{FF2B5EF4-FFF2-40B4-BE49-F238E27FC236}">
                <a16:creationId xmlns:a16="http://schemas.microsoft.com/office/drawing/2014/main" id="{4EB42D6D-9886-AD46-BA6A-0F2CD101E0D7}"/>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59F7B81-249C-9F49-A152-089924B75CFB}"/>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3CEF3A10-78CD-0043-B520-F98244CC78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view definition describes a data transformation. It is analogous to a program or a query. Views are the basic units of work that are performed by the Performance Engine.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Views are often grouped together into view folders for ease of maintenance. View folders are often named for a particular developer or function. Security can be applied to view folders to prevent unauthorized access.  </a:t>
            </a:r>
          </a:p>
          <a:p>
            <a:endParaRPr lang="en-US" altLang="en-US" i="1">
              <a:latin typeface="Arial" panose="020B0604020202020204" pitchFamily="34" charset="0"/>
              <a:cs typeface="Arial" panose="020B0604020202020204" pitchFamily="34" charset="0"/>
            </a:endParaRPr>
          </a:p>
          <a:p>
            <a:endParaRPr lang="en-US" altLang="en-US" i="1">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p:txBody>
      </p:sp>
      <p:sp>
        <p:nvSpPr>
          <p:cNvPr id="53254" name="Rectangle 2">
            <a:extLst>
              <a:ext uri="{FF2B5EF4-FFF2-40B4-BE49-F238E27FC236}">
                <a16:creationId xmlns:a16="http://schemas.microsoft.com/office/drawing/2014/main" id="{38ABD770-BC94-6448-B1F9-E7CF919DB4C8}"/>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D1F92D64-7A53-A242-AC3F-94EEF9224581}"/>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BAB5E45D-6920-8F4A-A8E2-2F2D140451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The GenevaERS Workbench is used to add, change, and delete GenevaERS metadata. It contains a menu and toolbar, and consists of multiple display areas, or </a:t>
            </a:r>
            <a:r>
              <a:rPr lang="en-US" altLang="en-US" i="1" dirty="0">
                <a:latin typeface="Arial" panose="020B0604020202020204" pitchFamily="34" charset="0"/>
                <a:cs typeface="Arial" panose="020B0604020202020204" pitchFamily="34" charset="0"/>
              </a:rPr>
              <a:t>frames.  </a:t>
            </a:r>
          </a:p>
          <a:p>
            <a:pPr marL="742950" lvl="1" indent="-285750"/>
            <a:r>
              <a:rPr lang="en-US" altLang="en-US" dirty="0">
                <a:latin typeface="Arial" panose="020B0604020202020204" pitchFamily="34" charset="0"/>
                <a:cs typeface="Arial" panose="020B0604020202020204" pitchFamily="34" charset="0"/>
              </a:rPr>
              <a:t>The Navigator area displays the types of metadata available.  </a:t>
            </a:r>
          </a:p>
          <a:p>
            <a:pPr marL="742950" lvl="1" indent="-285750"/>
            <a:r>
              <a:rPr lang="en-US" altLang="en-US" dirty="0">
                <a:latin typeface="Arial" panose="020B0604020202020204" pitchFamily="34" charset="0"/>
                <a:cs typeface="Arial" panose="020B0604020202020204" pitchFamily="34" charset="0"/>
              </a:rPr>
              <a:t>The Metadata List area displays a list of items for the selected metadata type.  </a:t>
            </a:r>
          </a:p>
          <a:p>
            <a:pPr marL="742950" lvl="1" indent="-285750"/>
            <a:r>
              <a:rPr lang="en-US" altLang="en-US" dirty="0">
                <a:latin typeface="Arial" panose="020B0604020202020204" pitchFamily="34" charset="0"/>
                <a:cs typeface="Arial" panose="020B0604020202020204" pitchFamily="34" charset="0"/>
              </a:rPr>
              <a:t>And the Editor area is the part of the screen where you modify metadata items.</a:t>
            </a:r>
          </a:p>
        </p:txBody>
      </p:sp>
      <p:sp>
        <p:nvSpPr>
          <p:cNvPr id="54279" name="Rectangle 2">
            <a:extLst>
              <a:ext uri="{FF2B5EF4-FFF2-40B4-BE49-F238E27FC236}">
                <a16:creationId xmlns:a16="http://schemas.microsoft.com/office/drawing/2014/main" id="{CB289902-16F7-7E4B-A650-C84CE3FA7791}"/>
              </a:ext>
            </a:extLst>
          </p:cNvPr>
          <p:cNvSpPr txBox="1">
            <a:spLocks noGrp="1" noChangeArrowheads="1"/>
          </p:cNvSpPr>
          <p:nvPr/>
        </p:nvSpPr>
        <p:spPr bwMode="auto">
          <a:xfrm>
            <a:off x="0" y="0"/>
            <a:ext cx="73152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7" tIns="48324" rIns="96647" bIns="48324"/>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endParaRPr lang="en-US" altLang="en-US" sz="1000" dirty="0">
              <a:solidFill>
                <a:schemeClr val="tx1"/>
              </a:solidFill>
            </a:endParaRPr>
          </a:p>
          <a:p>
            <a:pPr algn="ctr" eaLnBrk="1" hangingPunct="1">
              <a:lnSpc>
                <a:spcPct val="100000"/>
              </a:lnSpc>
            </a:pPr>
            <a:endParaRPr lang="en-US" altLang="en-US" sz="1000" dirty="0">
              <a:solidFill>
                <a:schemeClr val="tx1"/>
              </a:solidFill>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871270D8-510F-534D-B84C-D84D00E345C6}"/>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a:latin typeface="Arial" charset="0"/>
            </a:endParaRPr>
          </a:p>
        </p:txBody>
      </p:sp>
      <p:sp>
        <p:nvSpPr>
          <p:cNvPr id="5" name="Text Box 6">
            <a:extLst>
              <a:ext uri="{FF2B5EF4-FFF2-40B4-BE49-F238E27FC236}">
                <a16:creationId xmlns:a16="http://schemas.microsoft.com/office/drawing/2014/main" id="{E686539B-3F2A-7C44-925F-9F55E1373BC0}"/>
              </a:ext>
            </a:extLst>
          </p:cNvPr>
          <p:cNvSpPr txBox="1">
            <a:spLocks noChangeArrowheads="1"/>
          </p:cNvSpPr>
          <p:nvPr/>
        </p:nvSpPr>
        <p:spPr bwMode="auto">
          <a:xfrm>
            <a:off x="3601969" y="6700838"/>
            <a:ext cx="476733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r" eaLnBrk="1" hangingPunct="1"/>
            <a:r>
              <a:rPr lang="en-US" altLang="en-US" sz="1000" dirty="0">
                <a:solidFill>
                  <a:schemeClr val="tx1"/>
                </a:solidFill>
                <a:cs typeface="Arial" panose="020B0604020202020204" pitchFamily="34" charset="0"/>
              </a:rPr>
              <a:t>© Copyright IBM Corp. 2013, licensed under Apache 2.0 to the GenevaERS project. </a:t>
            </a:r>
          </a:p>
        </p:txBody>
      </p:sp>
      <p:pic>
        <p:nvPicPr>
          <p:cNvPr id="6" name="Picture 26" descr="Skyscrapers">
            <a:extLst>
              <a:ext uri="{FF2B5EF4-FFF2-40B4-BE49-F238E27FC236}">
                <a16:creationId xmlns:a16="http://schemas.microsoft.com/office/drawing/2014/main" id="{50C466F0-B0E4-0C4D-B95B-DE8085116F8B}"/>
              </a:ext>
            </a:extLst>
          </p:cNvPr>
          <p:cNvPicPr>
            <a:picLocks noChangeAspect="1" noChangeArrowheads="1"/>
          </p:cNvPicPr>
          <p:nvPr userDrawn="1">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26091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151880D1-B3FB-F342-992E-0B0818B09E19}"/>
              </a:ext>
            </a:extLst>
          </p:cNvPr>
          <p:cNvSpPr>
            <a:spLocks noGrp="1" noChangeArrowheads="1"/>
          </p:cNvSpPr>
          <p:nvPr>
            <p:ph type="sldNum" sz="quarter" idx="10"/>
          </p:nvPr>
        </p:nvSpPr>
        <p:spPr>
          <a:ln/>
        </p:spPr>
        <p:txBody>
          <a:bodyPr/>
          <a:lstStyle>
            <a:lvl1pPr>
              <a:defRPr/>
            </a:lvl1pPr>
          </a:lstStyle>
          <a:p>
            <a:fld id="{24484F23-2142-A841-81AC-E8315E2BF785}" type="slidenum">
              <a:rPr lang="en-AU" altLang="en-US"/>
              <a:pPr/>
              <a:t>‹#›</a:t>
            </a:fld>
            <a:endParaRPr lang="en-AU" altLang="en-US"/>
          </a:p>
        </p:txBody>
      </p:sp>
    </p:spTree>
    <p:extLst>
      <p:ext uri="{BB962C8B-B14F-4D97-AF65-F5344CB8AC3E}">
        <p14:creationId xmlns:p14="http://schemas.microsoft.com/office/powerpoint/2010/main" val="16642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609600"/>
            <a:ext cx="2171700" cy="57880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82563" y="609600"/>
            <a:ext cx="6362700" cy="57880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A1CEDB98-4275-AE48-A6EF-13AA1B006823}"/>
              </a:ext>
            </a:extLst>
          </p:cNvPr>
          <p:cNvSpPr>
            <a:spLocks noGrp="1" noChangeArrowheads="1"/>
          </p:cNvSpPr>
          <p:nvPr>
            <p:ph type="sldNum" sz="quarter" idx="10"/>
          </p:nvPr>
        </p:nvSpPr>
        <p:spPr>
          <a:ln/>
        </p:spPr>
        <p:txBody>
          <a:bodyPr/>
          <a:lstStyle>
            <a:lvl1pPr>
              <a:defRPr/>
            </a:lvl1pPr>
          </a:lstStyle>
          <a:p>
            <a:fld id="{F9FEF62C-213B-3C46-83C6-4FC340B4F378}" type="slidenum">
              <a:rPr lang="en-AU" altLang="en-US"/>
              <a:pPr/>
              <a:t>‹#›</a:t>
            </a:fld>
            <a:endParaRPr lang="en-AU" altLang="en-US"/>
          </a:p>
        </p:txBody>
      </p:sp>
    </p:spTree>
    <p:extLst>
      <p:ext uri="{BB962C8B-B14F-4D97-AF65-F5344CB8AC3E}">
        <p14:creationId xmlns:p14="http://schemas.microsoft.com/office/powerpoint/2010/main" val="1932990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F6924CAB-A33C-3B4E-94DA-66ED965BF381}"/>
              </a:ext>
            </a:extLst>
          </p:cNvPr>
          <p:cNvSpPr>
            <a:spLocks noGrp="1" noChangeArrowheads="1"/>
          </p:cNvSpPr>
          <p:nvPr>
            <p:ph type="sldNum" sz="quarter" idx="10"/>
          </p:nvPr>
        </p:nvSpPr>
        <p:spPr>
          <a:ln/>
        </p:spPr>
        <p:txBody>
          <a:bodyPr/>
          <a:lstStyle>
            <a:lvl1pPr>
              <a:defRPr/>
            </a:lvl1pPr>
          </a:lstStyle>
          <a:p>
            <a:fld id="{0E1D31D2-1996-3B4B-83DA-9917888E9946}" type="slidenum">
              <a:rPr lang="en-AU" altLang="en-US"/>
              <a:pPr/>
              <a:t>‹#›</a:t>
            </a:fld>
            <a:endParaRPr lang="en-AU" altLang="en-US"/>
          </a:p>
        </p:txBody>
      </p:sp>
    </p:spTree>
    <p:extLst>
      <p:ext uri="{BB962C8B-B14F-4D97-AF65-F5344CB8AC3E}">
        <p14:creationId xmlns:p14="http://schemas.microsoft.com/office/powerpoint/2010/main" val="413341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9">
            <a:extLst>
              <a:ext uri="{FF2B5EF4-FFF2-40B4-BE49-F238E27FC236}">
                <a16:creationId xmlns:a16="http://schemas.microsoft.com/office/drawing/2014/main" id="{BD2F343D-3AAD-C443-9DF5-43E9DA1DABE2}"/>
              </a:ext>
            </a:extLst>
          </p:cNvPr>
          <p:cNvSpPr>
            <a:spLocks noGrp="1" noChangeArrowheads="1"/>
          </p:cNvSpPr>
          <p:nvPr>
            <p:ph type="sldNum" sz="quarter" idx="10"/>
          </p:nvPr>
        </p:nvSpPr>
        <p:spPr>
          <a:ln/>
        </p:spPr>
        <p:txBody>
          <a:bodyPr/>
          <a:lstStyle>
            <a:lvl1pPr>
              <a:defRPr/>
            </a:lvl1pPr>
          </a:lstStyle>
          <a:p>
            <a:fld id="{5BAB7879-C553-594A-BAAC-F6D7A80AF834}" type="slidenum">
              <a:rPr lang="en-AU" altLang="en-US"/>
              <a:pPr/>
              <a:t>‹#›</a:t>
            </a:fld>
            <a:endParaRPr lang="en-AU" altLang="en-US"/>
          </a:p>
        </p:txBody>
      </p:sp>
    </p:spTree>
    <p:extLst>
      <p:ext uri="{BB962C8B-B14F-4D97-AF65-F5344CB8AC3E}">
        <p14:creationId xmlns:p14="http://schemas.microsoft.com/office/powerpoint/2010/main" val="183660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F8A8B8B3-C89D-AF48-A594-145A71DAAC17}"/>
              </a:ext>
            </a:extLst>
          </p:cNvPr>
          <p:cNvSpPr>
            <a:spLocks noGrp="1" noChangeArrowheads="1"/>
          </p:cNvSpPr>
          <p:nvPr>
            <p:ph type="sldNum" sz="quarter" idx="10"/>
          </p:nvPr>
        </p:nvSpPr>
        <p:spPr>
          <a:ln/>
        </p:spPr>
        <p:txBody>
          <a:bodyPr/>
          <a:lstStyle>
            <a:lvl1pPr>
              <a:defRPr/>
            </a:lvl1pPr>
          </a:lstStyle>
          <a:p>
            <a:fld id="{C2A8302A-B953-6E46-9528-8638D9666814}" type="slidenum">
              <a:rPr lang="en-AU" altLang="en-US"/>
              <a:pPr/>
              <a:t>‹#›</a:t>
            </a:fld>
            <a:endParaRPr lang="en-AU" altLang="en-US"/>
          </a:p>
        </p:txBody>
      </p:sp>
    </p:spTree>
    <p:extLst>
      <p:ext uri="{BB962C8B-B14F-4D97-AF65-F5344CB8AC3E}">
        <p14:creationId xmlns:p14="http://schemas.microsoft.com/office/powerpoint/2010/main" val="82667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0C9FD28E-724B-404E-BAA3-7C46AD984700}"/>
              </a:ext>
            </a:extLst>
          </p:cNvPr>
          <p:cNvSpPr>
            <a:spLocks noGrp="1" noChangeArrowheads="1"/>
          </p:cNvSpPr>
          <p:nvPr>
            <p:ph type="sldNum" sz="quarter" idx="10"/>
          </p:nvPr>
        </p:nvSpPr>
        <p:spPr>
          <a:ln/>
        </p:spPr>
        <p:txBody>
          <a:bodyPr/>
          <a:lstStyle>
            <a:lvl1pPr>
              <a:defRPr/>
            </a:lvl1pPr>
          </a:lstStyle>
          <a:p>
            <a:fld id="{C7FD47C4-FF4C-A043-8805-E381825DAE42}" type="slidenum">
              <a:rPr lang="en-AU" altLang="en-US"/>
              <a:pPr/>
              <a:t>‹#›</a:t>
            </a:fld>
            <a:endParaRPr lang="en-AU" altLang="en-US"/>
          </a:p>
        </p:txBody>
      </p:sp>
    </p:spTree>
    <p:extLst>
      <p:ext uri="{BB962C8B-B14F-4D97-AF65-F5344CB8AC3E}">
        <p14:creationId xmlns:p14="http://schemas.microsoft.com/office/powerpoint/2010/main" val="898461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81E005A2-25CD-0F40-BF8C-B57C28A71677}"/>
              </a:ext>
            </a:extLst>
          </p:cNvPr>
          <p:cNvSpPr>
            <a:spLocks noGrp="1" noChangeArrowheads="1"/>
          </p:cNvSpPr>
          <p:nvPr>
            <p:ph type="sldNum" sz="quarter" idx="10"/>
          </p:nvPr>
        </p:nvSpPr>
        <p:spPr>
          <a:ln/>
        </p:spPr>
        <p:txBody>
          <a:bodyPr/>
          <a:lstStyle>
            <a:lvl1pPr>
              <a:defRPr/>
            </a:lvl1pPr>
          </a:lstStyle>
          <a:p>
            <a:fld id="{A5AA4152-D276-004D-BB2E-DB356014278C}" type="slidenum">
              <a:rPr lang="en-AU" altLang="en-US"/>
              <a:pPr/>
              <a:t>‹#›</a:t>
            </a:fld>
            <a:endParaRPr lang="en-AU" altLang="en-US"/>
          </a:p>
        </p:txBody>
      </p:sp>
    </p:spTree>
    <p:extLst>
      <p:ext uri="{BB962C8B-B14F-4D97-AF65-F5344CB8AC3E}">
        <p14:creationId xmlns:p14="http://schemas.microsoft.com/office/powerpoint/2010/main" val="951305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6060E45A-32F2-3A48-85A5-11D52C2D8A88}"/>
              </a:ext>
            </a:extLst>
          </p:cNvPr>
          <p:cNvSpPr>
            <a:spLocks noGrp="1" noChangeArrowheads="1"/>
          </p:cNvSpPr>
          <p:nvPr>
            <p:ph type="sldNum" sz="quarter" idx="10"/>
          </p:nvPr>
        </p:nvSpPr>
        <p:spPr>
          <a:ln/>
        </p:spPr>
        <p:txBody>
          <a:bodyPr/>
          <a:lstStyle>
            <a:lvl1pPr>
              <a:defRPr/>
            </a:lvl1pPr>
          </a:lstStyle>
          <a:p>
            <a:fld id="{D24758CD-D759-FD4C-894D-9A1E5DF9855C}" type="slidenum">
              <a:rPr lang="en-AU" altLang="en-US"/>
              <a:pPr/>
              <a:t>‹#›</a:t>
            </a:fld>
            <a:endParaRPr lang="en-AU" altLang="en-US"/>
          </a:p>
        </p:txBody>
      </p:sp>
    </p:spTree>
    <p:extLst>
      <p:ext uri="{BB962C8B-B14F-4D97-AF65-F5344CB8AC3E}">
        <p14:creationId xmlns:p14="http://schemas.microsoft.com/office/powerpoint/2010/main" val="2819381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74930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685800"/>
            <a:ext cx="5111750" cy="54403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6205E0E8-22B8-D64A-85C1-17EDDB6E2EBF}"/>
              </a:ext>
            </a:extLst>
          </p:cNvPr>
          <p:cNvSpPr>
            <a:spLocks noGrp="1" noChangeArrowheads="1"/>
          </p:cNvSpPr>
          <p:nvPr>
            <p:ph type="sldNum" sz="quarter" idx="10"/>
          </p:nvPr>
        </p:nvSpPr>
        <p:spPr>
          <a:ln/>
        </p:spPr>
        <p:txBody>
          <a:bodyPr/>
          <a:lstStyle>
            <a:lvl1pPr>
              <a:defRPr/>
            </a:lvl1pPr>
          </a:lstStyle>
          <a:p>
            <a:fld id="{627664FE-C751-8D47-9AD7-ABBA8219C4DF}" type="slidenum">
              <a:rPr lang="en-AU" altLang="en-US"/>
              <a:pPr/>
              <a:t>‹#›</a:t>
            </a:fld>
            <a:endParaRPr lang="en-AU" altLang="en-US"/>
          </a:p>
        </p:txBody>
      </p:sp>
    </p:spTree>
    <p:extLst>
      <p:ext uri="{BB962C8B-B14F-4D97-AF65-F5344CB8AC3E}">
        <p14:creationId xmlns:p14="http://schemas.microsoft.com/office/powerpoint/2010/main" val="94565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B67C4A3D-28A3-D648-9CA0-1E2587E1BC1B}"/>
              </a:ext>
            </a:extLst>
          </p:cNvPr>
          <p:cNvSpPr>
            <a:spLocks noGrp="1" noChangeArrowheads="1"/>
          </p:cNvSpPr>
          <p:nvPr>
            <p:ph type="sldNum" sz="quarter" idx="10"/>
          </p:nvPr>
        </p:nvSpPr>
        <p:spPr>
          <a:ln/>
        </p:spPr>
        <p:txBody>
          <a:bodyPr/>
          <a:lstStyle>
            <a:lvl1pPr>
              <a:defRPr/>
            </a:lvl1pPr>
          </a:lstStyle>
          <a:p>
            <a:fld id="{A029A8D5-CB09-5947-B8A2-3E8FFD11B2FB}" type="slidenum">
              <a:rPr lang="en-AU" altLang="en-US"/>
              <a:pPr/>
              <a:t>‹#›</a:t>
            </a:fld>
            <a:endParaRPr lang="en-AU" altLang="en-US"/>
          </a:p>
        </p:txBody>
      </p:sp>
    </p:spTree>
    <p:extLst>
      <p:ext uri="{BB962C8B-B14F-4D97-AF65-F5344CB8AC3E}">
        <p14:creationId xmlns:p14="http://schemas.microsoft.com/office/powerpoint/2010/main" val="2156196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515B845-7F60-4141-AE6E-DCC9885DDBCC}"/>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28003" name="Line 3">
            <a:extLst>
              <a:ext uri="{FF2B5EF4-FFF2-40B4-BE49-F238E27FC236}">
                <a16:creationId xmlns:a16="http://schemas.microsoft.com/office/drawing/2014/main" id="{71955118-7E6D-664D-AE53-B0D9E1DB569A}"/>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a:defRPr/>
            </a:pPr>
            <a:endParaRPr lang="en-US">
              <a:latin typeface="Arial" charset="0"/>
            </a:endParaRPr>
          </a:p>
        </p:txBody>
      </p:sp>
      <p:sp>
        <p:nvSpPr>
          <p:cNvPr id="1029" name="Rectangle 5">
            <a:extLst>
              <a:ext uri="{FF2B5EF4-FFF2-40B4-BE49-F238E27FC236}">
                <a16:creationId xmlns:a16="http://schemas.microsoft.com/office/drawing/2014/main" id="{58F783DD-A029-254B-A8D0-B8357B7EC46B}"/>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28007" name="Rectangle 7">
            <a:extLst>
              <a:ext uri="{FF2B5EF4-FFF2-40B4-BE49-F238E27FC236}">
                <a16:creationId xmlns:a16="http://schemas.microsoft.com/office/drawing/2014/main" id="{CA8D8AE7-93A2-694A-A7B8-E8BEE48EF1DB}"/>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a:latin typeface="Arial" charset="0"/>
            </a:endParaRPr>
          </a:p>
        </p:txBody>
      </p:sp>
      <p:sp>
        <p:nvSpPr>
          <p:cNvPr id="1033" name="Rectangle 9">
            <a:extLst>
              <a:ext uri="{FF2B5EF4-FFF2-40B4-BE49-F238E27FC236}">
                <a16:creationId xmlns:a16="http://schemas.microsoft.com/office/drawing/2014/main" id="{F52278C7-B10A-D248-B23E-C7327D072C99}"/>
              </a:ext>
            </a:extLst>
          </p:cNvPr>
          <p:cNvSpPr>
            <a:spLocks noGrp="1" noChangeArrowheads="1"/>
          </p:cNvSpPr>
          <p:nvPr>
            <p:ph type="sldNum" sz="quarter" idx="4"/>
          </p:nvPr>
        </p:nvSpPr>
        <p:spPr bwMode="auto">
          <a:xfrm>
            <a:off x="228600" y="6381750"/>
            <a:ext cx="914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2C411A6C-DCF9-374F-998A-F4F184A5CC5B}" type="slidenum">
              <a:rPr lang="en-AU" altLang="en-US"/>
              <a:pPr/>
              <a:t>‹#›</a:t>
            </a:fld>
            <a:endParaRPr lang="en-AU" altLang="en-US"/>
          </a:p>
        </p:txBody>
      </p:sp>
      <p:sp>
        <p:nvSpPr>
          <p:cNvPr id="1032" name="Rectangle 8">
            <a:extLst>
              <a:ext uri="{FF2B5EF4-FFF2-40B4-BE49-F238E27FC236}">
                <a16:creationId xmlns:a16="http://schemas.microsoft.com/office/drawing/2014/main" id="{A636847D-D268-D44D-9DB9-C1F8DE0DB18C}"/>
              </a:ext>
            </a:extLst>
          </p:cNvPr>
          <p:cNvSpPr>
            <a:spLocks noChangeArrowheads="1"/>
          </p:cNvSpPr>
          <p:nvPr userDrawn="1"/>
        </p:nvSpPr>
        <p:spPr bwMode="auto">
          <a:xfrm>
            <a:off x="4224094" y="6510959"/>
            <a:ext cx="49167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txBody>
          <a:bodyPr wrap="none">
            <a:spAutoFit/>
          </a:bodyPr>
          <a:lstStyle/>
          <a:p>
            <a:r>
              <a:rPr lang="en-US" altLang="en-US" sz="1000" dirty="0">
                <a:solidFill>
                  <a:schemeClr val="tx1"/>
                </a:solidFill>
              </a:rPr>
              <a:t>© Copyright IBM Corp. 2013, licensed under Apache 2.0 to the GenevaERS project.</a:t>
            </a:r>
          </a:p>
        </p:txBody>
      </p:sp>
    </p:spTree>
  </p:cSld>
  <p:clrMap bg1="lt1" tx1="dk1" bg2="lt2" tx2="dk2" accent1="accent1" accent2="accent2" accent3="accent3" accent4="accent4" accent5="accent5" accent6="accent6" hlink="hlink" folHlink="folHlink"/>
  <p:sldLayoutIdLst>
    <p:sldLayoutId id="2147483741" r:id="rId1"/>
    <p:sldLayoutId id="2147483740" r:id="rId2"/>
    <p:sldLayoutId id="2147483739" r:id="rId3"/>
    <p:sldLayoutId id="2147483738" r:id="rId4"/>
    <p:sldLayoutId id="2147483737" r:id="rId5"/>
    <p:sldLayoutId id="2147483736" r:id="rId6"/>
    <p:sldLayoutId id="2147483735" r:id="rId7"/>
    <p:sldLayoutId id="2147483734" r:id="rId8"/>
    <p:sldLayoutId id="2147483733" r:id="rId9"/>
    <p:sldLayoutId id="2147483732" r:id="rId10"/>
    <p:sldLayoutId id="2147483731" r:id="rId11"/>
  </p:sldLayoutIdLst>
  <p:hf hdr="0" ftr="0" dt="0"/>
  <p:txStyles>
    <p:titleStyle>
      <a:lvl1pPr algn="l" rtl="0" eaLnBrk="0" fontAlgn="base" hangingPunct="0">
        <a:lnSpc>
          <a:spcPct val="90000"/>
        </a:lnSpc>
        <a:spcBef>
          <a:spcPct val="0"/>
        </a:spcBef>
        <a:spcAft>
          <a:spcPct val="0"/>
        </a:spcAft>
        <a:defRPr sz="2400" b="1">
          <a:solidFill>
            <a:schemeClr val="hlink"/>
          </a:solidFill>
          <a:latin typeface="+mj-lt"/>
          <a:ea typeface="+mj-ea"/>
          <a:cs typeface="+mj-cs"/>
        </a:defRPr>
      </a:lvl1pPr>
      <a:lvl2pPr algn="l" rtl="0" eaLnBrk="0" fontAlgn="base" hangingPunct="0">
        <a:lnSpc>
          <a:spcPct val="90000"/>
        </a:lnSpc>
        <a:spcBef>
          <a:spcPct val="0"/>
        </a:spcBef>
        <a:spcAft>
          <a:spcPct val="0"/>
        </a:spcAft>
        <a:defRPr sz="2400" b="1">
          <a:solidFill>
            <a:schemeClr val="hlink"/>
          </a:solidFill>
          <a:latin typeface="Arial" charset="0"/>
        </a:defRPr>
      </a:lvl2pPr>
      <a:lvl3pPr algn="l" rtl="0" eaLnBrk="0" fontAlgn="base" hangingPunct="0">
        <a:lnSpc>
          <a:spcPct val="90000"/>
        </a:lnSpc>
        <a:spcBef>
          <a:spcPct val="0"/>
        </a:spcBef>
        <a:spcAft>
          <a:spcPct val="0"/>
        </a:spcAft>
        <a:defRPr sz="2400" b="1">
          <a:solidFill>
            <a:schemeClr val="hlink"/>
          </a:solidFill>
          <a:latin typeface="Arial" charset="0"/>
        </a:defRPr>
      </a:lvl3pPr>
      <a:lvl4pPr algn="l" rtl="0" eaLnBrk="0" fontAlgn="base" hangingPunct="0">
        <a:lnSpc>
          <a:spcPct val="90000"/>
        </a:lnSpc>
        <a:spcBef>
          <a:spcPct val="0"/>
        </a:spcBef>
        <a:spcAft>
          <a:spcPct val="0"/>
        </a:spcAft>
        <a:defRPr sz="2400" b="1">
          <a:solidFill>
            <a:schemeClr val="hlink"/>
          </a:solidFill>
          <a:latin typeface="Arial" charset="0"/>
        </a:defRPr>
      </a:lvl4pPr>
      <a:lvl5pPr algn="l" rtl="0" eaLnBrk="0" fontAlgn="base" hangingPunct="0">
        <a:lnSpc>
          <a:spcPct val="90000"/>
        </a:lnSpc>
        <a:spcBef>
          <a:spcPct val="0"/>
        </a:spcBef>
        <a:spcAft>
          <a:spcPct val="0"/>
        </a:spcAft>
        <a:defRPr sz="2400" b="1">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marL="342900" indent="-342900" algn="l" rtl="0" eaLnBrk="0" fontAlgn="base" hangingPunct="0">
        <a:spcBef>
          <a:spcPct val="0"/>
        </a:spcBef>
        <a:spcAft>
          <a:spcPct val="10000"/>
        </a:spcAft>
        <a:buClr>
          <a:schemeClr val="tx1"/>
        </a:buClr>
        <a:buFont typeface="Wingdings" pitchFamily="2" charset="2"/>
        <a:buChar char="•"/>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sz="2400">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sz="2000">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0.mp3"/><Relationship Id="rId7" Type="http://schemas.openxmlformats.org/officeDocument/2006/relationships/image" Target="../media/image8.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audio" Target="../media/media10.mp3"/></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1.mp3"/><Relationship Id="rId7" Type="http://schemas.openxmlformats.org/officeDocument/2006/relationships/image" Target="../media/image9.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audio" Target="../media/media11.mp3"/></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2.mp3"/><Relationship Id="rId7" Type="http://schemas.openxmlformats.org/officeDocument/2006/relationships/image" Target="../media/image10.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audio" Target="../media/media12.mp3"/></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3.mp3"/><Relationship Id="rId7" Type="http://schemas.openxmlformats.org/officeDocument/2006/relationships/image" Target="../media/image11.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audio" Target="../media/media13.mp3"/></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26.xml"/><Relationship Id="rId7" Type="http://schemas.openxmlformats.org/officeDocument/2006/relationships/notesSlide" Target="../notesSlides/notesSlide14.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2.xml"/><Relationship Id="rId5" Type="http://schemas.openxmlformats.org/officeDocument/2006/relationships/audio" Target="../media/media14.mp3"/><Relationship Id="rId10" Type="http://schemas.openxmlformats.org/officeDocument/2006/relationships/image" Target="../media/image2.png"/><Relationship Id="rId4" Type="http://schemas.microsoft.com/office/2007/relationships/media" Target="../media/media14.mp3"/><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29.xml"/><Relationship Id="rId7" Type="http://schemas.openxmlformats.org/officeDocument/2006/relationships/notesSlide" Target="../notesSlides/notesSlide15.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2.xml"/><Relationship Id="rId5" Type="http://schemas.openxmlformats.org/officeDocument/2006/relationships/audio" Target="../media/media15.mp3"/><Relationship Id="rId10" Type="http://schemas.openxmlformats.org/officeDocument/2006/relationships/image" Target="../media/image2.png"/><Relationship Id="rId4" Type="http://schemas.microsoft.com/office/2007/relationships/media" Target="../media/media15.mp3"/><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6.mp3"/><Relationship Id="rId7" Type="http://schemas.openxmlformats.org/officeDocument/2006/relationships/image" Target="../media/image15.jpe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audio" Target="../media/media16.mp3"/></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7.mp3"/><Relationship Id="rId7" Type="http://schemas.openxmlformats.org/officeDocument/2006/relationships/image" Target="../media/image16.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audio" Target="../media/media17.mp3"/></Relationships>
</file>

<file path=ppt/slides/_rels/slide1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36.xml"/><Relationship Id="rId7" Type="http://schemas.openxmlformats.org/officeDocument/2006/relationships/notesSlide" Target="../notesSlides/notesSlide18.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2.xml"/><Relationship Id="rId5" Type="http://schemas.openxmlformats.org/officeDocument/2006/relationships/audio" Target="../media/media18.mp3"/><Relationship Id="rId10" Type="http://schemas.openxmlformats.org/officeDocument/2006/relationships/image" Target="../media/image2.png"/><Relationship Id="rId4" Type="http://schemas.microsoft.com/office/2007/relationships/media" Target="../media/media18.mp3"/><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39.xml"/><Relationship Id="rId7" Type="http://schemas.openxmlformats.org/officeDocument/2006/relationships/notesSlide" Target="../notesSlides/notesSlide1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2.xml"/><Relationship Id="rId5" Type="http://schemas.openxmlformats.org/officeDocument/2006/relationships/audio" Target="../media/media19.mp3"/><Relationship Id="rId10" Type="http://schemas.openxmlformats.org/officeDocument/2006/relationships/image" Target="../media/image2.png"/><Relationship Id="rId4" Type="http://schemas.microsoft.com/office/2007/relationships/media" Target="../media/media19.mp3"/><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42.xml"/><Relationship Id="rId7"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audio" Target="../media/media20.mp3"/><Relationship Id="rId11" Type="http://schemas.openxmlformats.org/officeDocument/2006/relationships/image" Target="../media/image2.png"/><Relationship Id="rId5" Type="http://schemas.microsoft.com/office/2007/relationships/media" Target="../media/media20.mp3"/><Relationship Id="rId10" Type="http://schemas.openxmlformats.org/officeDocument/2006/relationships/image" Target="../media/image13.png"/><Relationship Id="rId4" Type="http://schemas.openxmlformats.org/officeDocument/2006/relationships/tags" Target="../tags/tag43.xml"/><Relationship Id="rId9"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46.xml"/><Relationship Id="rId7" Type="http://schemas.openxmlformats.org/officeDocument/2006/relationships/notesSlide" Target="../notesSlides/notesSlide2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2.xml"/><Relationship Id="rId5" Type="http://schemas.openxmlformats.org/officeDocument/2006/relationships/audio" Target="../media/media21.mp3"/><Relationship Id="rId10" Type="http://schemas.openxmlformats.org/officeDocument/2006/relationships/image" Target="../media/image2.png"/><Relationship Id="rId4" Type="http://schemas.microsoft.com/office/2007/relationships/media" Target="../media/media21.mp3"/><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49.xml"/><Relationship Id="rId7" Type="http://schemas.openxmlformats.org/officeDocument/2006/relationships/notesSlide" Target="../notesSlides/notesSlide22.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2.xml"/><Relationship Id="rId5" Type="http://schemas.openxmlformats.org/officeDocument/2006/relationships/audio" Target="../media/media22.mp3"/><Relationship Id="rId10" Type="http://schemas.openxmlformats.org/officeDocument/2006/relationships/image" Target="../media/image2.png"/><Relationship Id="rId4" Type="http://schemas.microsoft.com/office/2007/relationships/media" Target="../media/media22.mp3"/><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audio" Target="../media/media23.mp3"/><Relationship Id="rId2" Type="http://schemas.microsoft.com/office/2007/relationships/media" Target="../media/media23.mp3"/><Relationship Id="rId1" Type="http://schemas.openxmlformats.org/officeDocument/2006/relationships/tags" Target="../tags/tag50.xml"/><Relationship Id="rId6" Type="http://schemas.openxmlformats.org/officeDocument/2006/relationships/image" Target="../media/image2.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p3"/><Relationship Id="rId2" Type="http://schemas.microsoft.com/office/2007/relationships/media" Target="../media/media24.mp3"/><Relationship Id="rId1" Type="http://schemas.openxmlformats.org/officeDocument/2006/relationships/tags" Target="../tags/tag51.xml"/><Relationship Id="rId6" Type="http://schemas.openxmlformats.org/officeDocument/2006/relationships/image" Target="../media/image2.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p3"/><Relationship Id="rId2" Type="http://schemas.microsoft.com/office/2007/relationships/media" Target="../media/media25.mp3"/><Relationship Id="rId1" Type="http://schemas.openxmlformats.org/officeDocument/2006/relationships/tags" Target="../tags/tag52.xml"/><Relationship Id="rId6" Type="http://schemas.openxmlformats.org/officeDocument/2006/relationships/image" Target="../media/image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p3"/><Relationship Id="rId2" Type="http://schemas.microsoft.com/office/2007/relationships/media" Target="../media/media26.mp3"/><Relationship Id="rId1" Type="http://schemas.openxmlformats.org/officeDocument/2006/relationships/tags" Target="../tags/tag53.xml"/><Relationship Id="rId6" Type="http://schemas.openxmlformats.org/officeDocument/2006/relationships/image" Target="../media/image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7.mp3"/><Relationship Id="rId7" Type="http://schemas.openxmlformats.org/officeDocument/2006/relationships/image" Target="../media/image24.jpe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audio" Target="../media/media27.mp3"/></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8.mp3"/><Relationship Id="rId7" Type="http://schemas.openxmlformats.org/officeDocument/2006/relationships/image" Target="../media/image25.jpe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audio" Target="../media/media28.mp3"/></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9.mp3"/><Relationship Id="rId7" Type="http://schemas.openxmlformats.org/officeDocument/2006/relationships/image" Target="../media/image26.jpe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audio" Target="../media/media29.mp3"/></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p3"/><Relationship Id="rId7" Type="http://schemas.openxmlformats.org/officeDocument/2006/relationships/image" Target="../media/image3.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3.mp3"/></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0.mp3"/><Relationship Id="rId7" Type="http://schemas.openxmlformats.org/officeDocument/2006/relationships/image" Target="../media/image27.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audio" Target="../media/media30.mp3"/></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1.mp3"/><Relationship Id="rId7" Type="http://schemas.openxmlformats.org/officeDocument/2006/relationships/image" Target="../media/image28.jpe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audio" Target="../media/media31.mp3"/></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2.mp3"/><Relationship Id="rId7" Type="http://schemas.openxmlformats.org/officeDocument/2006/relationships/image" Target="../media/image28.jpe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audio" Target="../media/media32.mp3"/></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3.mp3"/><Relationship Id="rId7" Type="http://schemas.openxmlformats.org/officeDocument/2006/relationships/image" Target="../media/image29.jpe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audio" Target="../media/media33.mp3"/></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4.mp3"/><Relationship Id="rId7" Type="http://schemas.openxmlformats.org/officeDocument/2006/relationships/image" Target="../media/image30.jpe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audio" Target="../media/media34.mp3"/></Relationships>
</file>

<file path=ppt/slides/_rels/slide3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5.mp3"/><Relationship Id="rId7" Type="http://schemas.openxmlformats.org/officeDocument/2006/relationships/image" Target="../media/image31.jpe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audio" Target="../media/media35.mp3"/></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6.mp3"/><Relationship Id="rId7" Type="http://schemas.openxmlformats.org/officeDocument/2006/relationships/image" Target="../media/image32.jpe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audio" Target="../media/media36.mp3"/></Relationships>
</file>

<file path=ppt/slides/_rels/slide3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7.mp3"/><Relationship Id="rId7" Type="http://schemas.openxmlformats.org/officeDocument/2006/relationships/image" Target="../media/image33.jpe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audio" Target="../media/media37.mp3"/></Relationships>
</file>

<file path=ppt/slides/_rels/slide38.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8.mp3"/><Relationship Id="rId7" Type="http://schemas.openxmlformats.org/officeDocument/2006/relationships/image" Target="../media/image34.jpe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audio" Target="../media/media38.mp3"/></Relationships>
</file>

<file path=ppt/slides/_rels/slide39.xml.rels><?xml version="1.0" encoding="UTF-8" standalone="yes"?>
<Relationships xmlns="http://schemas.openxmlformats.org/package/2006/relationships"><Relationship Id="rId3" Type="http://schemas.openxmlformats.org/officeDocument/2006/relationships/audio" Target="../media/media39.mp3"/><Relationship Id="rId2" Type="http://schemas.microsoft.com/office/2007/relationships/media" Target="../media/media39.mp3"/><Relationship Id="rId1" Type="http://schemas.openxmlformats.org/officeDocument/2006/relationships/tags" Target="../tags/tag78.xml"/><Relationship Id="rId6" Type="http://schemas.openxmlformats.org/officeDocument/2006/relationships/image" Target="../media/image2.png"/><Relationship Id="rId5" Type="http://schemas.openxmlformats.org/officeDocument/2006/relationships/notesSlide" Target="../notesSlides/notesSlide39.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microsoft.com/office/2007/relationships/media" Target="../media/media4.mp3"/><Relationship Id="rId7" Type="http://schemas.openxmlformats.org/officeDocument/2006/relationships/image" Target="../media/image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audio" Target="../media/media4.mp3"/><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hyperlink" Target="http://www.ibm.com/systems/safr" TargetMode="External"/><Relationship Id="rId3" Type="http://schemas.microsoft.com/office/2007/relationships/media" Target="../media/media40.mp3"/><Relationship Id="rId7" Type="http://schemas.openxmlformats.org/officeDocument/2006/relationships/hyperlink" Target="http://safr.ibm.com/help/index.jsp" TargetMode="Externa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40.xml"/><Relationship Id="rId11" Type="http://schemas.openxmlformats.org/officeDocument/2006/relationships/image" Target="../media/image2.png"/><Relationship Id="rId5" Type="http://schemas.openxmlformats.org/officeDocument/2006/relationships/slideLayout" Target="../slideLayouts/slideLayout7.xml"/><Relationship Id="rId10" Type="http://schemas.openxmlformats.org/officeDocument/2006/relationships/image" Target="../media/image35.jpeg"/><Relationship Id="rId4" Type="http://schemas.openxmlformats.org/officeDocument/2006/relationships/audio" Target="../media/media40.mp3"/><Relationship Id="rId9" Type="http://schemas.openxmlformats.org/officeDocument/2006/relationships/hyperlink" Target="http://www.redbooks.ibm.com/abstracts/redp4599.html?Open"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81.xml"/><Relationship Id="rId4" Type="http://schemas.openxmlformats.org/officeDocument/2006/relationships/hyperlink" Target="http://www.ibm.com/legal/copytrade.shtml"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41.m4a"/><Relationship Id="rId7" Type="http://schemas.openxmlformats.org/officeDocument/2006/relationships/image" Target="../media/image36.jpe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audio" Target="../media/media41.m4a"/></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2" Type="http://schemas.microsoft.com/office/2007/relationships/media" Target="../media/media5.mp3"/><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2" Type="http://schemas.microsoft.com/office/2007/relationships/media" Target="../media/media6.mp3"/><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p3"/><Relationship Id="rId2" Type="http://schemas.microsoft.com/office/2007/relationships/media" Target="../media/media7.mp3"/><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8.mp3"/><Relationship Id="rId7" Type="http://schemas.openxmlformats.org/officeDocument/2006/relationships/image" Target="../media/image6.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8.mp3"/></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9.mp3"/><Relationship Id="rId7" Type="http://schemas.openxmlformats.org/officeDocument/2006/relationships/image" Target="../media/image7.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9.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6A60B09-41BB-D044-ABAC-182663BE723D}"/>
              </a:ext>
            </a:extLst>
          </p:cNvPr>
          <p:cNvSpPr>
            <a:spLocks noGrp="1" noChangeArrowheads="1"/>
          </p:cNvSpPr>
          <p:nvPr>
            <p:ph type="ctrTitle"/>
          </p:nvPr>
        </p:nvSpPr>
        <p:spPr>
          <a:xfrm>
            <a:off x="136525" y="1416050"/>
            <a:ext cx="8766175" cy="2011363"/>
          </a:xfrm>
          <a:noFill/>
        </p:spPr>
        <p:txBody>
          <a:bodyPr/>
          <a:lstStyle/>
          <a:p>
            <a:pPr eaLnBrk="1" hangingPunct="1"/>
            <a:r>
              <a:rPr lang="en-US" altLang="en-US" sz="2800" dirty="0"/>
              <a:t>:</a:t>
            </a:r>
            <a:r>
              <a:rPr lang="en-US" altLang="en-US" sz="2800" dirty="0">
                <a:solidFill>
                  <a:srgbClr val="7F787F"/>
                </a:solidFill>
              </a:rPr>
              <a:t> </a:t>
            </a:r>
            <a:r>
              <a:rPr lang="en-US" altLang="en-US" sz="2800" dirty="0"/>
              <a:t>GenevaERS</a:t>
            </a:r>
            <a:r>
              <a:rPr lang="en-US" altLang="en-US" sz="2800" dirty="0">
                <a:solidFill>
                  <a:srgbClr val="7F787F"/>
                </a:solidFill>
              </a:rPr>
              <a:t> </a:t>
            </a:r>
            <a:r>
              <a:rPr lang="en-US" altLang="en-US" sz="2800" dirty="0"/>
              <a:t>View</a:t>
            </a:r>
            <a:r>
              <a:rPr lang="en-US" altLang="en-US" sz="2800" dirty="0">
                <a:solidFill>
                  <a:srgbClr val="7F787F"/>
                </a:solidFill>
              </a:rPr>
              <a:t> </a:t>
            </a:r>
            <a:r>
              <a:rPr lang="en-US" altLang="en-US" sz="2800" dirty="0"/>
              <a:t>Builder</a:t>
            </a:r>
            <a:r>
              <a:rPr lang="en-US" altLang="en-US" sz="2800" dirty="0">
                <a:solidFill>
                  <a:srgbClr val="7F787F"/>
                </a:solidFill>
              </a:rPr>
              <a:t> </a:t>
            </a:r>
            <a:r>
              <a:rPr lang="en-US" altLang="en-US" sz="2800" dirty="0"/>
              <a:t>Training</a:t>
            </a:r>
            <a:r>
              <a:rPr lang="en-US" altLang="en-US" sz="2800" dirty="0">
                <a:solidFill>
                  <a:srgbClr val="7F787F"/>
                </a:solidFill>
              </a:rPr>
              <a:t> </a:t>
            </a:r>
            <a:r>
              <a:rPr lang="en-US" altLang="en-US" sz="2800" dirty="0"/>
              <a:t>Course</a:t>
            </a:r>
            <a:br>
              <a:rPr lang="en-US" altLang="en-US" sz="2800" dirty="0"/>
            </a:br>
            <a:r>
              <a:rPr lang="en-US" altLang="en-US" sz="2800" dirty="0">
                <a:solidFill>
                  <a:srgbClr val="7F787F"/>
                </a:solidFill>
              </a:rPr>
              <a:t>	</a:t>
            </a:r>
            <a:br>
              <a:rPr lang="en-US" altLang="en-US" sz="2800" dirty="0"/>
            </a:br>
            <a:r>
              <a:rPr lang="en-US" altLang="en-US" sz="1800" i="1" dirty="0">
                <a:solidFill>
                  <a:schemeClr val="hlink"/>
                </a:solidFill>
              </a:rPr>
              <a:t>Module</a:t>
            </a:r>
            <a:r>
              <a:rPr lang="en-US" altLang="en-US" sz="1800" i="1" dirty="0">
                <a:solidFill>
                  <a:srgbClr val="7F787F"/>
                </a:solidFill>
              </a:rPr>
              <a:t> </a:t>
            </a:r>
            <a:r>
              <a:rPr lang="en-US" altLang="en-US" sz="1800" i="1" dirty="0">
                <a:solidFill>
                  <a:schemeClr val="hlink"/>
                </a:solidFill>
              </a:rPr>
              <a:t>1:</a:t>
            </a:r>
            <a:r>
              <a:rPr lang="en-US" altLang="en-US" sz="1800" i="1" dirty="0">
                <a:solidFill>
                  <a:srgbClr val="7F787F"/>
                </a:solidFill>
              </a:rPr>
              <a:t> </a:t>
            </a:r>
            <a:br>
              <a:rPr lang="en-US" altLang="en-US" sz="1800" i="1" dirty="0">
                <a:solidFill>
                  <a:schemeClr val="hlink"/>
                </a:solidFill>
              </a:rPr>
            </a:br>
            <a:r>
              <a:rPr lang="en-US" altLang="en-US" sz="1800" i="1" dirty="0">
                <a:solidFill>
                  <a:schemeClr val="hlink"/>
                </a:solidFill>
              </a:rPr>
              <a:t>Introduction</a:t>
            </a:r>
            <a:r>
              <a:rPr lang="en-US" altLang="en-US" sz="1800" i="1" dirty="0">
                <a:solidFill>
                  <a:srgbClr val="7F787F"/>
                </a:solidFill>
              </a:rPr>
              <a:t> </a:t>
            </a:r>
            <a:r>
              <a:rPr lang="en-US" altLang="en-US" sz="1800" i="1" dirty="0">
                <a:solidFill>
                  <a:schemeClr val="hlink"/>
                </a:solidFill>
              </a:rPr>
              <a:t>to</a:t>
            </a:r>
            <a:r>
              <a:rPr lang="en-US" altLang="en-US" sz="1800" i="1" dirty="0">
                <a:solidFill>
                  <a:srgbClr val="7F787F"/>
                </a:solidFill>
              </a:rPr>
              <a:t> </a:t>
            </a:r>
            <a:r>
              <a:rPr lang="en-US" altLang="en-US" sz="1800" i="1" dirty="0">
                <a:solidFill>
                  <a:schemeClr val="hlink"/>
                </a:solidFill>
              </a:rPr>
              <a:t>GenevaERS</a:t>
            </a:r>
            <a:r>
              <a:rPr lang="en-US" altLang="en-US" sz="1800" i="1" dirty="0">
                <a:solidFill>
                  <a:srgbClr val="7F787F"/>
                </a:solidFill>
              </a:rPr>
              <a:t> </a:t>
            </a:r>
            <a:r>
              <a:rPr lang="en-US" altLang="en-US" sz="1800" i="1" dirty="0">
                <a:solidFill>
                  <a:schemeClr val="hlink"/>
                </a:solidFill>
              </a:rPr>
              <a:t>Views</a:t>
            </a:r>
            <a:br>
              <a:rPr lang="en-GB" altLang="en-US" sz="1800" i="1" dirty="0">
                <a:solidFill>
                  <a:schemeClr val="hlink"/>
                </a:solidFill>
              </a:rPr>
            </a:br>
            <a:endParaRPr lang="en-US" altLang="en-US" sz="1800" i="1" dirty="0">
              <a:solidFill>
                <a:schemeClr val="hlink"/>
              </a:solidFill>
            </a:endParaRPr>
          </a:p>
        </p:txBody>
      </p:sp>
      <p:pic>
        <p:nvPicPr>
          <p:cNvPr id="5" name="Online Media 4" descr="Mod1slide1 Shortened.m4a">
            <a:hlinkClick r:id="" action="ppaction://media"/>
            <a:extLst>
              <a:ext uri="{FF2B5EF4-FFF2-40B4-BE49-F238E27FC236}">
                <a16:creationId xmlns:a16="http://schemas.microsoft.com/office/drawing/2014/main" id="{B4E8E249-72C7-F44C-A4AE-C1D330695F0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676400" y="302101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01" name="Picture 13" descr="slide10">
            <a:extLst>
              <a:ext uri="{FF2B5EF4-FFF2-40B4-BE49-F238E27FC236}">
                <a16:creationId xmlns:a16="http://schemas.microsoft.com/office/drawing/2014/main" id="{DCAC2E39-E73B-1E41-B708-4B85D2F49F57}"/>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3084513" y="1014413"/>
            <a:ext cx="5472112" cy="5048250"/>
          </a:xfrm>
          <a:prstGeom prst="rect">
            <a:avLst/>
          </a:prstGeom>
          <a:noFill/>
          <a:extLst>
            <a:ext uri="{909E8E84-426E-40DD-AFC4-6F175D3DCCD1}">
              <a14:hiddenFill xmlns:a14="http://schemas.microsoft.com/office/drawing/2010/main">
                <a:solidFill>
                  <a:srgbClr val="FFFFFF"/>
                </a:solidFill>
              </a14:hiddenFill>
            </a:ext>
          </a:extLst>
        </p:spPr>
      </p:pic>
      <p:sp>
        <p:nvSpPr>
          <p:cNvPr id="12290" name="Rectangle 9">
            <a:extLst>
              <a:ext uri="{FF2B5EF4-FFF2-40B4-BE49-F238E27FC236}">
                <a16:creationId xmlns:a16="http://schemas.microsoft.com/office/drawing/2014/main" id="{B2F31BF4-5406-654A-9119-3C38F601350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9D94AD2-6EEC-6D41-BA8E-C81B514E8294}" type="slidenum">
              <a:rPr lang="en-AU" altLang="en-US" sz="1400"/>
              <a:pPr/>
              <a:t>10</a:t>
            </a:fld>
            <a:endParaRPr lang="en-AU" altLang="en-US" sz="1400"/>
          </a:p>
        </p:txBody>
      </p:sp>
      <p:sp>
        <p:nvSpPr>
          <p:cNvPr id="12292" name="Rectangle 2">
            <a:extLst>
              <a:ext uri="{FF2B5EF4-FFF2-40B4-BE49-F238E27FC236}">
                <a16:creationId xmlns:a16="http://schemas.microsoft.com/office/drawing/2014/main" id="{C5AB7063-9EFE-AD4A-8094-8C921B8E3865}"/>
              </a:ext>
            </a:extLst>
          </p:cNvPr>
          <p:cNvSpPr>
            <a:spLocks noGrp="1" noChangeArrowheads="1"/>
          </p:cNvSpPr>
          <p:nvPr>
            <p:ph type="title"/>
          </p:nvPr>
        </p:nvSpPr>
        <p:spPr>
          <a:xfrm>
            <a:off x="228600" y="138113"/>
            <a:ext cx="7818438" cy="547687"/>
          </a:xfrm>
          <a:ln/>
        </p:spPr>
        <p:txBody>
          <a:bodyPr/>
          <a:lstStyle/>
          <a:p>
            <a:r>
              <a:rPr altLang="en-US"/>
              <a:t>Views and View Folders</a:t>
            </a:r>
          </a:p>
        </p:txBody>
      </p:sp>
      <p:sp>
        <p:nvSpPr>
          <p:cNvPr id="12293" name="AutoShape 4">
            <a:extLst>
              <a:ext uri="{FF2B5EF4-FFF2-40B4-BE49-F238E27FC236}">
                <a16:creationId xmlns:a16="http://schemas.microsoft.com/office/drawing/2014/main" id="{2A9203EB-71BC-4E4F-B56F-76017311CE8B}"/>
              </a:ext>
            </a:extLst>
          </p:cNvPr>
          <p:cNvSpPr>
            <a:spLocks/>
          </p:cNvSpPr>
          <p:nvPr/>
        </p:nvSpPr>
        <p:spPr bwMode="auto">
          <a:xfrm>
            <a:off x="2895600" y="2819400"/>
            <a:ext cx="312738" cy="3268663"/>
          </a:xfrm>
          <a:prstGeom prst="leftBrace">
            <a:avLst>
              <a:gd name="adj1" fmla="val 87098"/>
              <a:gd name="adj2" fmla="val 45801"/>
            </a:avLst>
          </a:prstGeom>
          <a:noFill/>
          <a:ln w="285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2294" name="Rectangle 5">
            <a:extLst>
              <a:ext uri="{FF2B5EF4-FFF2-40B4-BE49-F238E27FC236}">
                <a16:creationId xmlns:a16="http://schemas.microsoft.com/office/drawing/2014/main" id="{BD5AB880-4384-1C47-B514-914F819663AE}"/>
              </a:ext>
            </a:extLst>
          </p:cNvPr>
          <p:cNvSpPr>
            <a:spLocks noChangeArrowheads="1"/>
          </p:cNvSpPr>
          <p:nvPr/>
        </p:nvSpPr>
        <p:spPr bwMode="auto">
          <a:xfrm>
            <a:off x="1066800" y="4114800"/>
            <a:ext cx="182245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a:lnSpc>
                <a:spcPct val="100000"/>
              </a:lnSpc>
              <a:spcAft>
                <a:spcPct val="10000"/>
              </a:spcAft>
              <a:buClr>
                <a:schemeClr val="tx1"/>
              </a:buClr>
              <a:buFont typeface="Wingdings" pitchFamily="2" charset="2"/>
              <a:buNone/>
            </a:pPr>
            <a:r>
              <a:rPr lang="en-US" altLang="en-US" sz="1800" dirty="0">
                <a:solidFill>
                  <a:srgbClr val="3366FF"/>
                </a:solidFill>
              </a:rPr>
              <a:t>GenevaERS View Folders</a:t>
            </a:r>
          </a:p>
        </p:txBody>
      </p:sp>
      <p:sp>
        <p:nvSpPr>
          <p:cNvPr id="12295" name="Rectangle 6">
            <a:extLst>
              <a:ext uri="{FF2B5EF4-FFF2-40B4-BE49-F238E27FC236}">
                <a16:creationId xmlns:a16="http://schemas.microsoft.com/office/drawing/2014/main" id="{85B1B20E-E0F2-ED4D-A7D2-35565561BE89}"/>
              </a:ext>
            </a:extLst>
          </p:cNvPr>
          <p:cNvSpPr>
            <a:spLocks noChangeArrowheads="1"/>
          </p:cNvSpPr>
          <p:nvPr/>
        </p:nvSpPr>
        <p:spPr bwMode="auto">
          <a:xfrm>
            <a:off x="1457325" y="2138363"/>
            <a:ext cx="1139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a:lnSpc>
                <a:spcPct val="100000"/>
              </a:lnSpc>
              <a:spcAft>
                <a:spcPct val="10000"/>
              </a:spcAft>
              <a:buClr>
                <a:schemeClr val="tx1"/>
              </a:buClr>
              <a:buFont typeface="Wingdings" pitchFamily="2" charset="2"/>
              <a:buNone/>
            </a:pPr>
            <a:r>
              <a:rPr lang="en-US" altLang="en-US" sz="1800" dirty="0">
                <a:solidFill>
                  <a:srgbClr val="3366FF"/>
                </a:solidFill>
              </a:rPr>
              <a:t>GenevaERS View</a:t>
            </a:r>
          </a:p>
        </p:txBody>
      </p:sp>
      <p:sp>
        <p:nvSpPr>
          <p:cNvPr id="12296" name="Line 7">
            <a:extLst>
              <a:ext uri="{FF2B5EF4-FFF2-40B4-BE49-F238E27FC236}">
                <a16:creationId xmlns:a16="http://schemas.microsoft.com/office/drawing/2014/main" id="{2C80EE44-A2A0-3848-A4CE-C02B88CABCC2}"/>
              </a:ext>
            </a:extLst>
          </p:cNvPr>
          <p:cNvSpPr>
            <a:spLocks noChangeShapeType="1"/>
          </p:cNvSpPr>
          <p:nvPr/>
        </p:nvSpPr>
        <p:spPr bwMode="auto">
          <a:xfrm>
            <a:off x="2590800" y="2362200"/>
            <a:ext cx="1812925" cy="379413"/>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2297" name="AutoShape 9">
            <a:extLst>
              <a:ext uri="{FF2B5EF4-FFF2-40B4-BE49-F238E27FC236}">
                <a16:creationId xmlns:a16="http://schemas.microsoft.com/office/drawing/2014/main" id="{2FFF34D6-A146-244D-9F2C-BAFB4EB712D4}"/>
              </a:ext>
            </a:extLst>
          </p:cNvPr>
          <p:cNvSpPr>
            <a:spLocks/>
          </p:cNvSpPr>
          <p:nvPr/>
        </p:nvSpPr>
        <p:spPr bwMode="auto">
          <a:xfrm>
            <a:off x="4419600" y="1600200"/>
            <a:ext cx="312738" cy="4041775"/>
          </a:xfrm>
          <a:prstGeom prst="leftBrace">
            <a:avLst>
              <a:gd name="adj1" fmla="val 107699"/>
              <a:gd name="adj2" fmla="val 28319"/>
            </a:avLst>
          </a:prstGeom>
          <a:noFill/>
          <a:ln w="285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10.mp3">
            <a:hlinkClick r:id="" action="ppaction://media"/>
            <a:extLst>
              <a:ext uri="{FF2B5EF4-FFF2-40B4-BE49-F238E27FC236}">
                <a16:creationId xmlns:a16="http://schemas.microsoft.com/office/drawing/2014/main" id="{7EBB2CEA-BEDE-AD45-86C2-624393BF3955}"/>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335087" y="286173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2" name="Picture 10" descr="slide11">
            <a:extLst>
              <a:ext uri="{FF2B5EF4-FFF2-40B4-BE49-F238E27FC236}">
                <a16:creationId xmlns:a16="http://schemas.microsoft.com/office/drawing/2014/main" id="{C8794A41-B33A-B947-B5DC-1015FB4FE70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520825" y="1752600"/>
            <a:ext cx="7412038" cy="4297363"/>
          </a:xfrm>
          <a:prstGeom prst="rect">
            <a:avLst/>
          </a:prstGeom>
          <a:noFill/>
          <a:extLst>
            <a:ext uri="{909E8E84-426E-40DD-AFC4-6F175D3DCCD1}">
              <a14:hiddenFill xmlns:a14="http://schemas.microsoft.com/office/drawing/2010/main">
                <a:solidFill>
                  <a:srgbClr val="FFFFFF"/>
                </a:solidFill>
              </a14:hiddenFill>
            </a:ext>
          </a:extLst>
        </p:spPr>
      </p:pic>
      <p:sp>
        <p:nvSpPr>
          <p:cNvPr id="13314" name="Rectangle 9">
            <a:extLst>
              <a:ext uri="{FF2B5EF4-FFF2-40B4-BE49-F238E27FC236}">
                <a16:creationId xmlns:a16="http://schemas.microsoft.com/office/drawing/2014/main" id="{A5CF10BC-0418-074F-AEA4-60B2A2DABAB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90E80CE-5265-8B4D-B114-66E0022F02E1}" type="slidenum">
              <a:rPr lang="en-AU" altLang="en-US" sz="1400"/>
              <a:pPr/>
              <a:t>11</a:t>
            </a:fld>
            <a:endParaRPr lang="en-AU" altLang="en-US" sz="1400"/>
          </a:p>
        </p:txBody>
      </p:sp>
      <p:sp>
        <p:nvSpPr>
          <p:cNvPr id="13315" name="Rectangle 2">
            <a:extLst>
              <a:ext uri="{FF2B5EF4-FFF2-40B4-BE49-F238E27FC236}">
                <a16:creationId xmlns:a16="http://schemas.microsoft.com/office/drawing/2014/main" id="{E2C8ABEB-7C58-D04F-8106-83F9B71FEC64}"/>
              </a:ext>
            </a:extLst>
          </p:cNvPr>
          <p:cNvSpPr>
            <a:spLocks noGrp="1" noChangeArrowheads="1"/>
          </p:cNvSpPr>
          <p:nvPr>
            <p:ph type="title"/>
          </p:nvPr>
        </p:nvSpPr>
        <p:spPr>
          <a:xfrm>
            <a:off x="228600" y="138113"/>
            <a:ext cx="7818438" cy="547687"/>
          </a:xfrm>
          <a:ln/>
        </p:spPr>
        <p:txBody>
          <a:bodyPr/>
          <a:lstStyle/>
          <a:p>
            <a:r>
              <a:rPr altLang="en-US"/>
              <a:t>View Properties Screen</a:t>
            </a:r>
            <a:endParaRPr altLang="en-US">
              <a:solidFill>
                <a:srgbClr val="FF0000"/>
              </a:solidFill>
            </a:endParaRPr>
          </a:p>
        </p:txBody>
      </p:sp>
      <p:sp>
        <p:nvSpPr>
          <p:cNvPr id="13317" name="Rectangle 5">
            <a:extLst>
              <a:ext uri="{FF2B5EF4-FFF2-40B4-BE49-F238E27FC236}">
                <a16:creationId xmlns:a16="http://schemas.microsoft.com/office/drawing/2014/main" id="{661CD794-94A3-6443-8860-3001D33FB349}"/>
              </a:ext>
            </a:extLst>
          </p:cNvPr>
          <p:cNvSpPr>
            <a:spLocks noChangeArrowheads="1"/>
          </p:cNvSpPr>
          <p:nvPr/>
        </p:nvSpPr>
        <p:spPr bwMode="auto">
          <a:xfrm>
            <a:off x="3070225" y="2493963"/>
            <a:ext cx="5727700" cy="31686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11.mp3">
            <a:hlinkClick r:id="" action="ppaction://media"/>
            <a:extLst>
              <a:ext uri="{FF2B5EF4-FFF2-40B4-BE49-F238E27FC236}">
                <a16:creationId xmlns:a16="http://schemas.microsoft.com/office/drawing/2014/main" id="{38D6884A-231E-CB41-B7EB-577796A8957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625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3" name="Picture 17" descr="slide12">
            <a:extLst>
              <a:ext uri="{FF2B5EF4-FFF2-40B4-BE49-F238E27FC236}">
                <a16:creationId xmlns:a16="http://schemas.microsoft.com/office/drawing/2014/main" id="{44E7B045-74FE-B340-BE11-F4D6D2679436}"/>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509713" y="1749425"/>
            <a:ext cx="7419975" cy="4289425"/>
          </a:xfrm>
          <a:prstGeom prst="rect">
            <a:avLst/>
          </a:prstGeom>
          <a:noFill/>
          <a:extLst>
            <a:ext uri="{909E8E84-426E-40DD-AFC4-6F175D3DCCD1}">
              <a14:hiddenFill xmlns:a14="http://schemas.microsoft.com/office/drawing/2010/main">
                <a:solidFill>
                  <a:srgbClr val="FFFFFF"/>
                </a:solidFill>
              </a14:hiddenFill>
            </a:ext>
          </a:extLst>
        </p:spPr>
      </p:pic>
      <p:sp>
        <p:nvSpPr>
          <p:cNvPr id="14338" name="Rectangle 9">
            <a:extLst>
              <a:ext uri="{FF2B5EF4-FFF2-40B4-BE49-F238E27FC236}">
                <a16:creationId xmlns:a16="http://schemas.microsoft.com/office/drawing/2014/main" id="{FC53E96D-BA5C-F94E-9F52-8ED4A3079D7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56396D5-E785-5442-BF18-F83206904BCB}" type="slidenum">
              <a:rPr lang="en-AU" altLang="en-US" sz="1400"/>
              <a:pPr/>
              <a:t>12</a:t>
            </a:fld>
            <a:endParaRPr lang="en-AU" altLang="en-US" sz="1400"/>
          </a:p>
        </p:txBody>
      </p:sp>
      <p:sp>
        <p:nvSpPr>
          <p:cNvPr id="14339" name="Rectangle 2">
            <a:extLst>
              <a:ext uri="{FF2B5EF4-FFF2-40B4-BE49-F238E27FC236}">
                <a16:creationId xmlns:a16="http://schemas.microsoft.com/office/drawing/2014/main" id="{F0380224-45F1-594C-8926-818AAD1F617B}"/>
              </a:ext>
            </a:extLst>
          </p:cNvPr>
          <p:cNvSpPr>
            <a:spLocks noGrp="1" noChangeArrowheads="1"/>
          </p:cNvSpPr>
          <p:nvPr>
            <p:ph type="title"/>
          </p:nvPr>
        </p:nvSpPr>
        <p:spPr>
          <a:xfrm>
            <a:off x="228600" y="138113"/>
            <a:ext cx="7818438" cy="547687"/>
          </a:xfrm>
          <a:ln/>
        </p:spPr>
        <p:txBody>
          <a:bodyPr/>
          <a:lstStyle/>
          <a:p>
            <a:r>
              <a:rPr altLang="en-US"/>
              <a:t>Output File Format Information</a:t>
            </a:r>
          </a:p>
        </p:txBody>
      </p:sp>
      <p:sp>
        <p:nvSpPr>
          <p:cNvPr id="14341" name="AutoShape 5">
            <a:extLst>
              <a:ext uri="{FF2B5EF4-FFF2-40B4-BE49-F238E27FC236}">
                <a16:creationId xmlns:a16="http://schemas.microsoft.com/office/drawing/2014/main" id="{47309902-1676-014C-B038-517A1F567045}"/>
              </a:ext>
            </a:extLst>
          </p:cNvPr>
          <p:cNvSpPr>
            <a:spLocks/>
          </p:cNvSpPr>
          <p:nvPr/>
        </p:nvSpPr>
        <p:spPr bwMode="auto">
          <a:xfrm rot="10800000">
            <a:off x="3008313" y="3498850"/>
            <a:ext cx="228600" cy="1897063"/>
          </a:xfrm>
          <a:prstGeom prst="rightBrace">
            <a:avLst>
              <a:gd name="adj1" fmla="val 69155"/>
              <a:gd name="adj2" fmla="val 52213"/>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rot="10800000"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b="1">
              <a:solidFill>
                <a:srgbClr val="FF0000"/>
              </a:solidFill>
            </a:endParaRPr>
          </a:p>
        </p:txBody>
      </p:sp>
      <p:sp>
        <p:nvSpPr>
          <p:cNvPr id="14342" name="AutoShape 6">
            <a:extLst>
              <a:ext uri="{FF2B5EF4-FFF2-40B4-BE49-F238E27FC236}">
                <a16:creationId xmlns:a16="http://schemas.microsoft.com/office/drawing/2014/main" id="{0C9558F3-6631-9045-B4AC-F6D99E369842}"/>
              </a:ext>
            </a:extLst>
          </p:cNvPr>
          <p:cNvSpPr>
            <a:spLocks/>
          </p:cNvSpPr>
          <p:nvPr/>
        </p:nvSpPr>
        <p:spPr bwMode="auto">
          <a:xfrm>
            <a:off x="4799013" y="3498850"/>
            <a:ext cx="228600" cy="1900238"/>
          </a:xfrm>
          <a:prstGeom prst="rightBrace">
            <a:avLst>
              <a:gd name="adj1" fmla="val 69271"/>
              <a:gd name="adj2" fmla="val 52213"/>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14343" name="Text Box 7">
            <a:extLst>
              <a:ext uri="{FF2B5EF4-FFF2-40B4-BE49-F238E27FC236}">
                <a16:creationId xmlns:a16="http://schemas.microsoft.com/office/drawing/2014/main" id="{569B77D4-B8CE-9344-917A-8ED8DD2BCD89}"/>
              </a:ext>
            </a:extLst>
          </p:cNvPr>
          <p:cNvSpPr txBox="1">
            <a:spLocks noChangeArrowheads="1"/>
          </p:cNvSpPr>
          <p:nvPr/>
        </p:nvSpPr>
        <p:spPr bwMode="auto">
          <a:xfrm>
            <a:off x="161925" y="2019300"/>
            <a:ext cx="12858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Output File Format Information</a:t>
            </a:r>
          </a:p>
        </p:txBody>
      </p:sp>
      <p:cxnSp>
        <p:nvCxnSpPr>
          <p:cNvPr id="14344" name="AutoShape 8">
            <a:extLst>
              <a:ext uri="{FF2B5EF4-FFF2-40B4-BE49-F238E27FC236}">
                <a16:creationId xmlns:a16="http://schemas.microsoft.com/office/drawing/2014/main" id="{07D4154C-BF52-DC4B-B4D7-5D6905B6BF51}"/>
              </a:ext>
            </a:extLst>
          </p:cNvPr>
          <p:cNvCxnSpPr>
            <a:cxnSpLocks noChangeShapeType="1"/>
            <a:stCxn id="14343" idx="3"/>
            <a:endCxn id="14341" idx="1"/>
          </p:cNvCxnSpPr>
          <p:nvPr/>
        </p:nvCxnSpPr>
        <p:spPr bwMode="auto">
          <a:xfrm>
            <a:off x="1447800" y="2478088"/>
            <a:ext cx="1547813" cy="1928812"/>
          </a:xfrm>
          <a:prstGeom prst="straightConnector1">
            <a:avLst/>
          </a:prstGeom>
          <a:noFill/>
          <a:ln w="19050">
            <a:solidFill>
              <a:srgbClr val="3366FF"/>
            </a:solidFill>
            <a:round/>
            <a:headEnd/>
            <a:tailEnd type="triangle" w="lg" len="lg"/>
          </a:ln>
          <a:extLst>
            <a:ext uri="{909E8E84-426E-40DD-AFC4-6F175D3DCCD1}">
              <a14:hiddenFill xmlns:a14="http://schemas.microsoft.com/office/drawing/2010/main">
                <a:noFill/>
              </a14:hiddenFill>
            </a:ext>
          </a:extLst>
        </p:spPr>
      </p:cxnSp>
      <p:sp>
        <p:nvSpPr>
          <p:cNvPr id="14345" name="AutoShape 9">
            <a:extLst>
              <a:ext uri="{FF2B5EF4-FFF2-40B4-BE49-F238E27FC236}">
                <a16:creationId xmlns:a16="http://schemas.microsoft.com/office/drawing/2014/main" id="{522DF620-46B3-1A4F-80AD-74D624A692C4}"/>
              </a:ext>
            </a:extLst>
          </p:cNvPr>
          <p:cNvSpPr>
            <a:spLocks/>
          </p:cNvSpPr>
          <p:nvPr/>
        </p:nvSpPr>
        <p:spPr bwMode="auto">
          <a:xfrm rot="10800000">
            <a:off x="5443538" y="4525963"/>
            <a:ext cx="114300" cy="377825"/>
          </a:xfrm>
          <a:prstGeom prst="rightBrace">
            <a:avLst>
              <a:gd name="adj1" fmla="val 27546"/>
              <a:gd name="adj2" fmla="val 52213"/>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rot="10800000"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14346" name="AutoShape 10">
            <a:extLst>
              <a:ext uri="{FF2B5EF4-FFF2-40B4-BE49-F238E27FC236}">
                <a16:creationId xmlns:a16="http://schemas.microsoft.com/office/drawing/2014/main" id="{8FB13008-B27C-1945-8C93-0088B03FE1E2}"/>
              </a:ext>
            </a:extLst>
          </p:cNvPr>
          <p:cNvSpPr>
            <a:spLocks/>
          </p:cNvSpPr>
          <p:nvPr/>
        </p:nvSpPr>
        <p:spPr bwMode="auto">
          <a:xfrm>
            <a:off x="7077075" y="4525963"/>
            <a:ext cx="114300" cy="377825"/>
          </a:xfrm>
          <a:prstGeom prst="rightBrace">
            <a:avLst>
              <a:gd name="adj1" fmla="val 27546"/>
              <a:gd name="adj2" fmla="val 52213"/>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14347" name="Text Box 11">
            <a:extLst>
              <a:ext uri="{FF2B5EF4-FFF2-40B4-BE49-F238E27FC236}">
                <a16:creationId xmlns:a16="http://schemas.microsoft.com/office/drawing/2014/main" id="{20F62200-DF28-BC48-94D3-44A4DD4C2865}"/>
              </a:ext>
            </a:extLst>
          </p:cNvPr>
          <p:cNvSpPr txBox="1">
            <a:spLocks noChangeArrowheads="1"/>
          </p:cNvSpPr>
          <p:nvPr/>
        </p:nvSpPr>
        <p:spPr bwMode="auto">
          <a:xfrm>
            <a:off x="6735763" y="4929188"/>
            <a:ext cx="1990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Creator and Last Modifier of View</a:t>
            </a:r>
          </a:p>
        </p:txBody>
      </p:sp>
      <p:cxnSp>
        <p:nvCxnSpPr>
          <p:cNvPr id="14348" name="AutoShape 12">
            <a:extLst>
              <a:ext uri="{FF2B5EF4-FFF2-40B4-BE49-F238E27FC236}">
                <a16:creationId xmlns:a16="http://schemas.microsoft.com/office/drawing/2014/main" id="{9231424A-7611-A842-86A4-E273FF6EE926}"/>
              </a:ext>
            </a:extLst>
          </p:cNvPr>
          <p:cNvCxnSpPr>
            <a:cxnSpLocks noChangeShapeType="1"/>
            <a:stCxn id="14346" idx="1"/>
            <a:endCxn id="14347" idx="0"/>
          </p:cNvCxnSpPr>
          <p:nvPr/>
        </p:nvCxnSpPr>
        <p:spPr bwMode="auto">
          <a:xfrm>
            <a:off x="7204075" y="4722813"/>
            <a:ext cx="527050" cy="206375"/>
          </a:xfrm>
          <a:prstGeom prst="bentConnector2">
            <a:avLst/>
          </a:prstGeom>
          <a:noFill/>
          <a:ln w="25400">
            <a:solidFill>
              <a:srgbClr val="3366FF"/>
            </a:solidFill>
            <a:miter lim="800000"/>
            <a:headEnd/>
            <a:tailEnd type="triangle" w="lg" len="lg"/>
          </a:ln>
          <a:extLst>
            <a:ext uri="{909E8E84-426E-40DD-AFC4-6F175D3DCCD1}">
              <a14:hiddenFill xmlns:a14="http://schemas.microsoft.com/office/drawing/2010/main">
                <a:noFill/>
              </a14:hiddenFill>
            </a:ext>
          </a:extLst>
        </p:spPr>
      </p:cxnSp>
      <p:pic>
        <p:nvPicPr>
          <p:cNvPr id="2" name="Online Media 1" descr="Mod1slide12.mp3">
            <a:hlinkClick r:id="" action="ppaction://media"/>
            <a:extLst>
              <a:ext uri="{FF2B5EF4-FFF2-40B4-BE49-F238E27FC236}">
                <a16:creationId xmlns:a16="http://schemas.microsoft.com/office/drawing/2014/main" id="{266695EC-C8E8-3641-AD7D-300FFBAF3DC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88231" y="293528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5" name="Picture 15" descr="slide13">
            <a:extLst>
              <a:ext uri="{FF2B5EF4-FFF2-40B4-BE49-F238E27FC236}">
                <a16:creationId xmlns:a16="http://schemas.microsoft.com/office/drawing/2014/main" id="{6909B35B-0166-724F-B5F6-8B94A006E08A}"/>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516063" y="1749425"/>
            <a:ext cx="7412037" cy="4289425"/>
          </a:xfrm>
          <a:prstGeom prst="rect">
            <a:avLst/>
          </a:prstGeom>
          <a:noFill/>
          <a:extLst>
            <a:ext uri="{909E8E84-426E-40DD-AFC4-6F175D3DCCD1}">
              <a14:hiddenFill xmlns:a14="http://schemas.microsoft.com/office/drawing/2010/main">
                <a:solidFill>
                  <a:srgbClr val="FFFFFF"/>
                </a:solidFill>
              </a14:hiddenFill>
            </a:ext>
          </a:extLst>
        </p:spPr>
      </p:pic>
      <p:sp>
        <p:nvSpPr>
          <p:cNvPr id="15362" name="Rectangle 9">
            <a:extLst>
              <a:ext uri="{FF2B5EF4-FFF2-40B4-BE49-F238E27FC236}">
                <a16:creationId xmlns:a16="http://schemas.microsoft.com/office/drawing/2014/main" id="{0C5406FB-1136-7E48-A3F4-7617121EC65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746157BC-68AE-924C-B216-073418704BAE}" type="slidenum">
              <a:rPr lang="en-AU" altLang="en-US" sz="1400"/>
              <a:pPr/>
              <a:t>13</a:t>
            </a:fld>
            <a:endParaRPr lang="en-AU" altLang="en-US" sz="1400"/>
          </a:p>
        </p:txBody>
      </p:sp>
      <p:sp>
        <p:nvSpPr>
          <p:cNvPr id="15363" name="Rectangle 2">
            <a:extLst>
              <a:ext uri="{FF2B5EF4-FFF2-40B4-BE49-F238E27FC236}">
                <a16:creationId xmlns:a16="http://schemas.microsoft.com/office/drawing/2014/main" id="{C7BEA19D-EF3E-7B4A-8A3B-723B6BC4AB7D}"/>
              </a:ext>
            </a:extLst>
          </p:cNvPr>
          <p:cNvSpPr>
            <a:spLocks noGrp="1" noChangeArrowheads="1"/>
          </p:cNvSpPr>
          <p:nvPr>
            <p:ph type="title"/>
          </p:nvPr>
        </p:nvSpPr>
        <p:spPr>
          <a:xfrm>
            <a:off x="228600" y="138113"/>
            <a:ext cx="7818438" cy="547687"/>
          </a:xfrm>
          <a:ln/>
        </p:spPr>
        <p:txBody>
          <a:bodyPr/>
          <a:lstStyle/>
          <a:p>
            <a:r>
              <a:rPr altLang="en-US"/>
              <a:t>View Folder Information</a:t>
            </a:r>
          </a:p>
        </p:txBody>
      </p:sp>
      <p:sp>
        <p:nvSpPr>
          <p:cNvPr id="15365" name="Text Box 7">
            <a:extLst>
              <a:ext uri="{FF2B5EF4-FFF2-40B4-BE49-F238E27FC236}">
                <a16:creationId xmlns:a16="http://schemas.microsoft.com/office/drawing/2014/main" id="{E01A8680-45EC-0D46-B013-BBE80D1DB82A}"/>
              </a:ext>
            </a:extLst>
          </p:cNvPr>
          <p:cNvSpPr txBox="1">
            <a:spLocks noChangeArrowheads="1"/>
          </p:cNvSpPr>
          <p:nvPr/>
        </p:nvSpPr>
        <p:spPr bwMode="auto">
          <a:xfrm>
            <a:off x="217488" y="3940175"/>
            <a:ext cx="1335087"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The </a:t>
            </a:r>
            <a:r>
              <a:rPr lang="en-US" altLang="en-US" sz="1800" b="1">
                <a:solidFill>
                  <a:srgbClr val="3366FF"/>
                </a:solidFill>
              </a:rPr>
              <a:t>View Folder</a:t>
            </a:r>
            <a:r>
              <a:rPr lang="en-US" altLang="en-US" sz="1800">
                <a:solidFill>
                  <a:srgbClr val="3366FF"/>
                </a:solidFill>
              </a:rPr>
              <a:t> field identifies the location where the view is stored.</a:t>
            </a:r>
            <a:endParaRPr lang="en-US" altLang="en-US" sz="1800">
              <a:solidFill>
                <a:srgbClr val="FF0000"/>
              </a:solidFill>
            </a:endParaRPr>
          </a:p>
        </p:txBody>
      </p:sp>
      <p:cxnSp>
        <p:nvCxnSpPr>
          <p:cNvPr id="15366" name="AutoShape 8">
            <a:extLst>
              <a:ext uri="{FF2B5EF4-FFF2-40B4-BE49-F238E27FC236}">
                <a16:creationId xmlns:a16="http://schemas.microsoft.com/office/drawing/2014/main" id="{2177D7C6-F8A0-D249-9DD1-3B0885290E59}"/>
              </a:ext>
            </a:extLst>
          </p:cNvPr>
          <p:cNvCxnSpPr>
            <a:cxnSpLocks noChangeShapeType="1"/>
          </p:cNvCxnSpPr>
          <p:nvPr/>
        </p:nvCxnSpPr>
        <p:spPr bwMode="auto">
          <a:xfrm>
            <a:off x="1350963" y="4168775"/>
            <a:ext cx="398462" cy="125413"/>
          </a:xfrm>
          <a:prstGeom prst="bentConnector3">
            <a:avLst>
              <a:gd name="adj1" fmla="val 49801"/>
            </a:avLst>
          </a:prstGeom>
          <a:noFill/>
          <a:ln w="25400">
            <a:solidFill>
              <a:srgbClr val="3366FF"/>
            </a:solidFill>
            <a:miter lim="800000"/>
            <a:headEnd/>
            <a:tailEnd type="triangle" w="lg" len="lg"/>
          </a:ln>
          <a:extLst>
            <a:ext uri="{909E8E84-426E-40DD-AFC4-6F175D3DCCD1}">
              <a14:hiddenFill xmlns:a14="http://schemas.microsoft.com/office/drawing/2010/main">
                <a:noFill/>
              </a14:hiddenFill>
            </a:ext>
          </a:extLst>
        </p:spPr>
      </p:cxnSp>
      <p:cxnSp>
        <p:nvCxnSpPr>
          <p:cNvPr id="15367" name="AutoShape 9">
            <a:extLst>
              <a:ext uri="{FF2B5EF4-FFF2-40B4-BE49-F238E27FC236}">
                <a16:creationId xmlns:a16="http://schemas.microsoft.com/office/drawing/2014/main" id="{9D4B5E6B-5096-C34D-B650-94624B4D8AC5}"/>
              </a:ext>
            </a:extLst>
          </p:cNvPr>
          <p:cNvCxnSpPr>
            <a:cxnSpLocks noChangeShapeType="1"/>
          </p:cNvCxnSpPr>
          <p:nvPr/>
        </p:nvCxnSpPr>
        <p:spPr bwMode="auto">
          <a:xfrm flipV="1">
            <a:off x="1579563" y="3787775"/>
            <a:ext cx="3903662" cy="1651000"/>
          </a:xfrm>
          <a:prstGeom prst="bentConnector3">
            <a:avLst>
              <a:gd name="adj1" fmla="val 50102"/>
            </a:avLst>
          </a:prstGeom>
          <a:noFill/>
          <a:ln w="25400">
            <a:solidFill>
              <a:srgbClr val="3366FF"/>
            </a:solidFill>
            <a:miter lim="800000"/>
            <a:headEnd/>
            <a:tailEnd type="triangle" w="lg" len="lg"/>
          </a:ln>
          <a:extLst>
            <a:ext uri="{909E8E84-426E-40DD-AFC4-6F175D3DCCD1}">
              <a14:hiddenFill xmlns:a14="http://schemas.microsoft.com/office/drawing/2010/main">
                <a:noFill/>
              </a14:hiddenFill>
            </a:ext>
          </a:extLst>
        </p:spPr>
      </p:cxnSp>
      <p:sp>
        <p:nvSpPr>
          <p:cNvPr id="15368" name="Rectangle 10">
            <a:extLst>
              <a:ext uri="{FF2B5EF4-FFF2-40B4-BE49-F238E27FC236}">
                <a16:creationId xmlns:a16="http://schemas.microsoft.com/office/drawing/2014/main" id="{81A3AD2F-C009-384B-A599-B5FBDB41A7E5}"/>
              </a:ext>
            </a:extLst>
          </p:cNvPr>
          <p:cNvSpPr>
            <a:spLocks noChangeArrowheads="1"/>
          </p:cNvSpPr>
          <p:nvPr/>
        </p:nvSpPr>
        <p:spPr bwMode="auto">
          <a:xfrm>
            <a:off x="5465763" y="3635375"/>
            <a:ext cx="3246437"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5369" name="Rectangle 11">
            <a:extLst>
              <a:ext uri="{FF2B5EF4-FFF2-40B4-BE49-F238E27FC236}">
                <a16:creationId xmlns:a16="http://schemas.microsoft.com/office/drawing/2014/main" id="{52A5FD4E-5FBF-8F43-B0C8-45623A738450}"/>
              </a:ext>
            </a:extLst>
          </p:cNvPr>
          <p:cNvSpPr>
            <a:spLocks noChangeArrowheads="1"/>
          </p:cNvSpPr>
          <p:nvPr/>
        </p:nvSpPr>
        <p:spPr bwMode="auto">
          <a:xfrm>
            <a:off x="1808163" y="4244975"/>
            <a:ext cx="10668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13.mp3">
            <a:hlinkClick r:id="" action="ppaction://media"/>
            <a:extLst>
              <a:ext uri="{FF2B5EF4-FFF2-40B4-BE49-F238E27FC236}">
                <a16:creationId xmlns:a16="http://schemas.microsoft.com/office/drawing/2014/main" id="{E9CB7F2F-A396-2049-9159-264DF3EC2B2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116667" y="291570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00" name="Picture 16" descr="slide14">
            <a:extLst>
              <a:ext uri="{FF2B5EF4-FFF2-40B4-BE49-F238E27FC236}">
                <a16:creationId xmlns:a16="http://schemas.microsoft.com/office/drawing/2014/main" id="{E9B22685-BFDB-FA4D-A2F5-4FA54FF842B1}"/>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520825" y="1765300"/>
            <a:ext cx="7412038" cy="4281488"/>
          </a:xfrm>
          <a:prstGeom prst="rect">
            <a:avLst/>
          </a:prstGeom>
          <a:noFill/>
          <a:extLst>
            <a:ext uri="{909E8E84-426E-40DD-AFC4-6F175D3DCCD1}">
              <a14:hiddenFill xmlns:a14="http://schemas.microsoft.com/office/drawing/2010/main">
                <a:solidFill>
                  <a:srgbClr val="FFFFFF"/>
                </a:solidFill>
              </a14:hiddenFill>
            </a:ext>
          </a:extLst>
        </p:spPr>
      </p:pic>
      <p:sp>
        <p:nvSpPr>
          <p:cNvPr id="16386" name="Rectangle 9">
            <a:extLst>
              <a:ext uri="{FF2B5EF4-FFF2-40B4-BE49-F238E27FC236}">
                <a16:creationId xmlns:a16="http://schemas.microsoft.com/office/drawing/2014/main" id="{5B6B131F-3634-CC4F-8AB5-9172CE4BA26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CA753B8-FF40-9A4C-B2AA-E581664F32B4}" type="slidenum">
              <a:rPr lang="en-AU" altLang="en-US" sz="1400"/>
              <a:pPr/>
              <a:t>14</a:t>
            </a:fld>
            <a:endParaRPr lang="en-AU" altLang="en-US" sz="1400"/>
          </a:p>
        </p:txBody>
      </p:sp>
      <p:sp>
        <p:nvSpPr>
          <p:cNvPr id="16388" name="Rectangle 2">
            <a:extLst>
              <a:ext uri="{FF2B5EF4-FFF2-40B4-BE49-F238E27FC236}">
                <a16:creationId xmlns:a16="http://schemas.microsoft.com/office/drawing/2014/main" id="{32F6E9D7-02A7-BC4B-A188-72911C1308D8}"/>
              </a:ext>
            </a:extLst>
          </p:cNvPr>
          <p:cNvSpPr>
            <a:spLocks noGrp="1" noChangeArrowheads="1"/>
          </p:cNvSpPr>
          <p:nvPr>
            <p:ph type="title"/>
          </p:nvPr>
        </p:nvSpPr>
        <p:spPr>
          <a:xfrm>
            <a:off x="228600" y="138113"/>
            <a:ext cx="7818438" cy="547687"/>
          </a:xfrm>
          <a:ln/>
        </p:spPr>
        <p:txBody>
          <a:bodyPr/>
          <a:lstStyle/>
          <a:p>
            <a:r>
              <a:rPr altLang="en-US"/>
              <a:t>Additional Properties Tab</a:t>
            </a:r>
          </a:p>
        </p:txBody>
      </p:sp>
      <p:sp>
        <p:nvSpPr>
          <p:cNvPr id="16389" name="AutoShape 4">
            <a:extLst>
              <a:ext uri="{FF2B5EF4-FFF2-40B4-BE49-F238E27FC236}">
                <a16:creationId xmlns:a16="http://schemas.microsoft.com/office/drawing/2014/main" id="{BCA71D39-B60E-224A-8EFD-D940DDA37855}"/>
              </a:ext>
            </a:extLst>
          </p:cNvPr>
          <p:cNvSpPr>
            <a:spLocks/>
          </p:cNvSpPr>
          <p:nvPr/>
        </p:nvSpPr>
        <p:spPr bwMode="auto">
          <a:xfrm rot="10800000">
            <a:off x="1774825" y="4251325"/>
            <a:ext cx="107950" cy="109538"/>
          </a:xfrm>
          <a:prstGeom prst="rightBrace">
            <a:avLst>
              <a:gd name="adj1" fmla="val 8456"/>
              <a:gd name="adj2" fmla="val 52213"/>
            </a:avLst>
          </a:prstGeom>
          <a:noFill/>
          <a:ln w="19050">
            <a:solidFill>
              <a:srgbClr val="00CC00"/>
            </a:solidFill>
            <a:round/>
            <a:headEnd/>
            <a:tailEnd/>
          </a:ln>
          <a:extLst>
            <a:ext uri="{909E8E84-426E-40DD-AFC4-6F175D3DCCD1}">
              <a14:hiddenFill xmlns:a14="http://schemas.microsoft.com/office/drawing/2010/main">
                <a:solidFill>
                  <a:srgbClr val="FFFFFF"/>
                </a:solidFill>
              </a14:hiddenFill>
            </a:ext>
          </a:extLst>
        </p:spPr>
        <p:txBody>
          <a:bodyPr rot="10800000"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16390" name="Text Box 5">
            <a:extLst>
              <a:ext uri="{FF2B5EF4-FFF2-40B4-BE49-F238E27FC236}">
                <a16:creationId xmlns:a16="http://schemas.microsoft.com/office/drawing/2014/main" id="{03900390-76D2-D045-A660-4A4EF0AA5AB5}"/>
              </a:ext>
            </a:extLst>
          </p:cNvPr>
          <p:cNvSpPr txBox="1">
            <a:spLocks noChangeArrowheads="1"/>
          </p:cNvSpPr>
          <p:nvPr/>
        </p:nvSpPr>
        <p:spPr bwMode="auto">
          <a:xfrm>
            <a:off x="773113" y="979488"/>
            <a:ext cx="393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Open the </a:t>
            </a:r>
            <a:r>
              <a:rPr lang="en-US" altLang="en-US" sz="1800" b="1">
                <a:solidFill>
                  <a:srgbClr val="3366FF"/>
                </a:solidFill>
              </a:rPr>
              <a:t>Extract Phase </a:t>
            </a:r>
            <a:r>
              <a:rPr lang="en-US" altLang="en-US" sz="1800">
                <a:solidFill>
                  <a:srgbClr val="3366FF"/>
                </a:solidFill>
              </a:rPr>
              <a:t>tab or the </a:t>
            </a:r>
            <a:r>
              <a:rPr lang="en-US" altLang="en-US" sz="1800" b="1">
                <a:solidFill>
                  <a:srgbClr val="3366FF"/>
                </a:solidFill>
              </a:rPr>
              <a:t>Format Phase</a:t>
            </a:r>
            <a:r>
              <a:rPr lang="en-US" altLang="en-US" sz="1800">
                <a:solidFill>
                  <a:srgbClr val="3366FF"/>
                </a:solidFill>
              </a:rPr>
              <a:t> tab by clicking it.</a:t>
            </a:r>
          </a:p>
        </p:txBody>
      </p:sp>
      <p:pic>
        <p:nvPicPr>
          <p:cNvPr id="16391" name="Picture 6" descr="Computer Mouse">
            <a:extLst>
              <a:ext uri="{FF2B5EF4-FFF2-40B4-BE49-F238E27FC236}">
                <a16:creationId xmlns:a16="http://schemas.microsoft.com/office/drawing/2014/main" id="{76C67CE8-AF53-4145-935A-ED9C6411D51A}"/>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239713" y="1055688"/>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Line 8">
            <a:extLst>
              <a:ext uri="{FF2B5EF4-FFF2-40B4-BE49-F238E27FC236}">
                <a16:creationId xmlns:a16="http://schemas.microsoft.com/office/drawing/2014/main" id="{3542FD85-8ECF-6048-B630-BDE51F86EB5D}"/>
              </a:ext>
            </a:extLst>
          </p:cNvPr>
          <p:cNvSpPr>
            <a:spLocks noChangeShapeType="1"/>
          </p:cNvSpPr>
          <p:nvPr/>
        </p:nvSpPr>
        <p:spPr bwMode="auto">
          <a:xfrm>
            <a:off x="2982913" y="1665288"/>
            <a:ext cx="1430337" cy="1611312"/>
          </a:xfrm>
          <a:prstGeom prst="line">
            <a:avLst/>
          </a:prstGeom>
          <a:noFill/>
          <a:ln w="19050">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6394" name="Line 10">
            <a:extLst>
              <a:ext uri="{FF2B5EF4-FFF2-40B4-BE49-F238E27FC236}">
                <a16:creationId xmlns:a16="http://schemas.microsoft.com/office/drawing/2014/main" id="{6203E22F-D630-1445-BE14-1DE7CD6BB787}"/>
              </a:ext>
            </a:extLst>
          </p:cNvPr>
          <p:cNvSpPr>
            <a:spLocks noChangeShapeType="1"/>
          </p:cNvSpPr>
          <p:nvPr/>
        </p:nvSpPr>
        <p:spPr bwMode="auto">
          <a:xfrm>
            <a:off x="2982913" y="1665288"/>
            <a:ext cx="935037" cy="1590675"/>
          </a:xfrm>
          <a:prstGeom prst="line">
            <a:avLst/>
          </a:prstGeom>
          <a:noFill/>
          <a:ln w="19050">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6396" name="Rectangle 12">
            <a:extLst>
              <a:ext uri="{FF2B5EF4-FFF2-40B4-BE49-F238E27FC236}">
                <a16:creationId xmlns:a16="http://schemas.microsoft.com/office/drawing/2014/main" id="{CC4C9894-CD6E-F94E-8B21-B0FB73D0F941}"/>
              </a:ext>
            </a:extLst>
          </p:cNvPr>
          <p:cNvSpPr>
            <a:spLocks noChangeArrowheads="1"/>
          </p:cNvSpPr>
          <p:nvPr/>
        </p:nvSpPr>
        <p:spPr bwMode="auto">
          <a:xfrm>
            <a:off x="3516313" y="3036888"/>
            <a:ext cx="1295400" cy="533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14.mp3">
            <a:hlinkClick r:id="" action="ppaction://media"/>
            <a:extLst>
              <a:ext uri="{FF2B5EF4-FFF2-40B4-BE49-F238E27FC236}">
                <a16:creationId xmlns:a16="http://schemas.microsoft.com/office/drawing/2014/main" id="{46A66AB8-A119-344C-B713-A659F3D9107D}"/>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2167467" y="3093244"/>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22" name="Picture 14" descr="slide15">
            <a:extLst>
              <a:ext uri="{FF2B5EF4-FFF2-40B4-BE49-F238E27FC236}">
                <a16:creationId xmlns:a16="http://schemas.microsoft.com/office/drawing/2014/main" id="{D5DD2633-1101-B547-BCE4-8236954A44D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517650" y="1754188"/>
            <a:ext cx="7419975" cy="4281487"/>
          </a:xfrm>
          <a:prstGeom prst="rect">
            <a:avLst/>
          </a:prstGeom>
          <a:noFill/>
          <a:extLst>
            <a:ext uri="{909E8E84-426E-40DD-AFC4-6F175D3DCCD1}">
              <a14:hiddenFill xmlns:a14="http://schemas.microsoft.com/office/drawing/2010/main">
                <a:solidFill>
                  <a:srgbClr val="FFFFFF"/>
                </a:solidFill>
              </a14:hiddenFill>
            </a:ext>
          </a:extLst>
        </p:spPr>
      </p:pic>
      <p:sp>
        <p:nvSpPr>
          <p:cNvPr id="17410" name="Rectangle 9">
            <a:extLst>
              <a:ext uri="{FF2B5EF4-FFF2-40B4-BE49-F238E27FC236}">
                <a16:creationId xmlns:a16="http://schemas.microsoft.com/office/drawing/2014/main" id="{DB28230E-F23C-414F-8729-26C7300F948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BA8B2083-FC2A-B040-8AC1-F82D4FABAE8A}" type="slidenum">
              <a:rPr lang="en-AU" altLang="en-US" sz="1400"/>
              <a:pPr/>
              <a:t>15</a:t>
            </a:fld>
            <a:endParaRPr lang="en-AU" altLang="en-US" sz="1400"/>
          </a:p>
        </p:txBody>
      </p:sp>
      <p:sp>
        <p:nvSpPr>
          <p:cNvPr id="17411" name="Rectangle 2">
            <a:extLst>
              <a:ext uri="{FF2B5EF4-FFF2-40B4-BE49-F238E27FC236}">
                <a16:creationId xmlns:a16="http://schemas.microsoft.com/office/drawing/2014/main" id="{18C13C6F-FE29-0949-8ECE-06CE4045226E}"/>
              </a:ext>
            </a:extLst>
          </p:cNvPr>
          <p:cNvSpPr>
            <a:spLocks noGrp="1" noChangeArrowheads="1"/>
          </p:cNvSpPr>
          <p:nvPr>
            <p:ph type="title"/>
          </p:nvPr>
        </p:nvSpPr>
        <p:spPr>
          <a:xfrm>
            <a:off x="228600" y="138113"/>
            <a:ext cx="7818438" cy="547687"/>
          </a:xfrm>
          <a:ln/>
        </p:spPr>
        <p:txBody>
          <a:bodyPr/>
          <a:lstStyle/>
          <a:p>
            <a:r>
              <a:rPr altLang="en-US"/>
              <a:t>Toggling Between View Screen</a:t>
            </a:r>
            <a:endParaRPr altLang="en-US">
              <a:solidFill>
                <a:srgbClr val="FF0000"/>
              </a:solidFill>
            </a:endParaRPr>
          </a:p>
        </p:txBody>
      </p:sp>
      <p:sp>
        <p:nvSpPr>
          <p:cNvPr id="17413" name="AutoShape 5">
            <a:extLst>
              <a:ext uri="{FF2B5EF4-FFF2-40B4-BE49-F238E27FC236}">
                <a16:creationId xmlns:a16="http://schemas.microsoft.com/office/drawing/2014/main" id="{C0BA18A1-3E1E-DC40-85C8-7F713EA004DA}"/>
              </a:ext>
            </a:extLst>
          </p:cNvPr>
          <p:cNvSpPr>
            <a:spLocks/>
          </p:cNvSpPr>
          <p:nvPr/>
        </p:nvSpPr>
        <p:spPr bwMode="auto">
          <a:xfrm rot="10800000">
            <a:off x="1782763" y="4222750"/>
            <a:ext cx="107950" cy="109538"/>
          </a:xfrm>
          <a:prstGeom prst="rightBrace">
            <a:avLst>
              <a:gd name="adj1" fmla="val 8456"/>
              <a:gd name="adj2" fmla="val 52213"/>
            </a:avLst>
          </a:prstGeom>
          <a:noFill/>
          <a:ln w="19050">
            <a:solidFill>
              <a:srgbClr val="00CC00"/>
            </a:solidFill>
            <a:round/>
            <a:headEnd/>
            <a:tailEnd/>
          </a:ln>
          <a:extLst>
            <a:ext uri="{909E8E84-426E-40DD-AFC4-6F175D3DCCD1}">
              <a14:hiddenFill xmlns:a14="http://schemas.microsoft.com/office/drawing/2010/main">
                <a:solidFill>
                  <a:srgbClr val="FFFFFF"/>
                </a:solidFill>
              </a14:hiddenFill>
            </a:ext>
          </a:extLst>
        </p:spPr>
        <p:txBody>
          <a:bodyPr rot="10800000"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pic>
        <p:nvPicPr>
          <p:cNvPr id="17414" name="Picture 6" descr="Computer Mouse">
            <a:extLst>
              <a:ext uri="{FF2B5EF4-FFF2-40B4-BE49-F238E27FC236}">
                <a16:creationId xmlns:a16="http://schemas.microsoft.com/office/drawing/2014/main" id="{4FA50ED8-D1CD-6E40-8D4D-DD5E96F1056B}"/>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4343400" y="9906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Line 7">
            <a:extLst>
              <a:ext uri="{FF2B5EF4-FFF2-40B4-BE49-F238E27FC236}">
                <a16:creationId xmlns:a16="http://schemas.microsoft.com/office/drawing/2014/main" id="{EA959427-B28A-5341-853F-80ADE2395617}"/>
              </a:ext>
            </a:extLst>
          </p:cNvPr>
          <p:cNvSpPr>
            <a:spLocks noChangeShapeType="1"/>
          </p:cNvSpPr>
          <p:nvPr/>
        </p:nvSpPr>
        <p:spPr bwMode="auto">
          <a:xfrm>
            <a:off x="7259638" y="1809750"/>
            <a:ext cx="1212850" cy="706438"/>
          </a:xfrm>
          <a:prstGeom prst="line">
            <a:avLst/>
          </a:prstGeom>
          <a:noFill/>
          <a:ln w="25400">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7416" name="Text Box 8">
            <a:extLst>
              <a:ext uri="{FF2B5EF4-FFF2-40B4-BE49-F238E27FC236}">
                <a16:creationId xmlns:a16="http://schemas.microsoft.com/office/drawing/2014/main" id="{CEB7A71E-3757-B048-96C1-1657CCBC3692}"/>
              </a:ext>
            </a:extLst>
          </p:cNvPr>
          <p:cNvSpPr txBox="1">
            <a:spLocks noChangeArrowheads="1"/>
          </p:cNvSpPr>
          <p:nvPr/>
        </p:nvSpPr>
        <p:spPr bwMode="auto">
          <a:xfrm>
            <a:off x="4876800" y="609600"/>
            <a:ext cx="3962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Toggle between the View Properties screen and the View Editor screen by clicking the </a:t>
            </a:r>
            <a:r>
              <a:rPr lang="en-US" altLang="en-US" sz="1800" b="1">
                <a:solidFill>
                  <a:srgbClr val="3366FF"/>
                </a:solidFill>
              </a:rPr>
              <a:t>Show Grid/Properties</a:t>
            </a:r>
            <a:r>
              <a:rPr lang="en-US" altLang="en-US" sz="1800">
                <a:solidFill>
                  <a:srgbClr val="3366FF"/>
                </a:solidFill>
              </a:rPr>
              <a:t> toolbar icon, or by pressing the F9 key.</a:t>
            </a:r>
            <a:r>
              <a:rPr lang="en-US" altLang="en-US" sz="1800" b="1">
                <a:solidFill>
                  <a:srgbClr val="3366FF"/>
                </a:solidFill>
              </a:rPr>
              <a:t> </a:t>
            </a:r>
          </a:p>
        </p:txBody>
      </p:sp>
      <p:sp>
        <p:nvSpPr>
          <p:cNvPr id="17417" name="PPTShape_0">
            <a:extLst>
              <a:ext uri="{FF2B5EF4-FFF2-40B4-BE49-F238E27FC236}">
                <a16:creationId xmlns:a16="http://schemas.microsoft.com/office/drawing/2014/main" id="{80EFD908-9A7D-604C-AF2A-4D6092AB28C3}"/>
              </a:ext>
            </a:extLst>
          </p:cNvPr>
          <p:cNvSpPr>
            <a:spLocks noChangeArrowheads="1"/>
          </p:cNvSpPr>
          <p:nvPr/>
        </p:nvSpPr>
        <p:spPr bwMode="auto">
          <a:xfrm>
            <a:off x="8523288" y="2384425"/>
            <a:ext cx="228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15.mp3">
            <a:hlinkClick r:id="" action="ppaction://media"/>
            <a:extLst>
              <a:ext uri="{FF2B5EF4-FFF2-40B4-BE49-F238E27FC236}">
                <a16:creationId xmlns:a16="http://schemas.microsoft.com/office/drawing/2014/main" id="{E654F61D-EA72-3F4D-B40B-5B4C7C3CFCD7}"/>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574800" y="335068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43" name="Picture 11" descr="slide16">
            <a:extLst>
              <a:ext uri="{FF2B5EF4-FFF2-40B4-BE49-F238E27FC236}">
                <a16:creationId xmlns:a16="http://schemas.microsoft.com/office/drawing/2014/main" id="{BB89DCB4-AC37-CD4B-AC3C-4D17A01FFC07}"/>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784350" y="1023938"/>
            <a:ext cx="6035675" cy="4346575"/>
          </a:xfrm>
          <a:prstGeom prst="rect">
            <a:avLst/>
          </a:prstGeom>
          <a:noFill/>
          <a:extLst>
            <a:ext uri="{909E8E84-426E-40DD-AFC4-6F175D3DCCD1}">
              <a14:hiddenFill xmlns:a14="http://schemas.microsoft.com/office/drawing/2010/main">
                <a:solidFill>
                  <a:srgbClr val="FFFFFF"/>
                </a:solidFill>
              </a14:hiddenFill>
            </a:ext>
          </a:extLst>
        </p:spPr>
      </p:pic>
      <p:sp>
        <p:nvSpPr>
          <p:cNvPr id="18434" name="Rectangle 9">
            <a:extLst>
              <a:ext uri="{FF2B5EF4-FFF2-40B4-BE49-F238E27FC236}">
                <a16:creationId xmlns:a16="http://schemas.microsoft.com/office/drawing/2014/main" id="{B6F4E051-C80A-D748-A7F8-FCA4C2E4DE8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F082A32-FB6C-9446-9891-1063BCFF6E15}" type="slidenum">
              <a:rPr lang="en-AU" altLang="en-US" sz="1400"/>
              <a:pPr/>
              <a:t>16</a:t>
            </a:fld>
            <a:endParaRPr lang="en-AU" altLang="en-US" sz="1400"/>
          </a:p>
        </p:txBody>
      </p:sp>
      <p:sp>
        <p:nvSpPr>
          <p:cNvPr id="18435" name="Rectangle 2">
            <a:extLst>
              <a:ext uri="{FF2B5EF4-FFF2-40B4-BE49-F238E27FC236}">
                <a16:creationId xmlns:a16="http://schemas.microsoft.com/office/drawing/2014/main" id="{37785C5F-E499-A047-BEEB-BAFC5913D3EE}"/>
              </a:ext>
            </a:extLst>
          </p:cNvPr>
          <p:cNvSpPr>
            <a:spLocks noGrp="1" noChangeArrowheads="1"/>
          </p:cNvSpPr>
          <p:nvPr>
            <p:ph type="title"/>
          </p:nvPr>
        </p:nvSpPr>
        <p:spPr>
          <a:xfrm>
            <a:off x="228600" y="138113"/>
            <a:ext cx="7818438" cy="547687"/>
          </a:xfrm>
          <a:ln/>
        </p:spPr>
        <p:txBody>
          <a:bodyPr/>
          <a:lstStyle/>
          <a:p>
            <a:r>
              <a:rPr altLang="en-US"/>
              <a:t>View Editor Screen</a:t>
            </a:r>
            <a:endParaRPr altLang="en-US">
              <a:solidFill>
                <a:srgbClr val="FF0000"/>
              </a:solidFill>
            </a:endParaRPr>
          </a:p>
        </p:txBody>
      </p:sp>
      <p:sp>
        <p:nvSpPr>
          <p:cNvPr id="18437" name="Rectangle 7">
            <a:extLst>
              <a:ext uri="{FF2B5EF4-FFF2-40B4-BE49-F238E27FC236}">
                <a16:creationId xmlns:a16="http://schemas.microsoft.com/office/drawing/2014/main" id="{64C1D32B-FFFC-2246-A0AA-8AAB56DBB069}"/>
              </a:ext>
            </a:extLst>
          </p:cNvPr>
          <p:cNvSpPr>
            <a:spLocks noChangeArrowheads="1"/>
          </p:cNvSpPr>
          <p:nvPr/>
        </p:nvSpPr>
        <p:spPr bwMode="auto">
          <a:xfrm>
            <a:off x="3055938" y="1473200"/>
            <a:ext cx="3241675" cy="2514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8438" name="Rectangle 8">
            <a:extLst>
              <a:ext uri="{FF2B5EF4-FFF2-40B4-BE49-F238E27FC236}">
                <a16:creationId xmlns:a16="http://schemas.microsoft.com/office/drawing/2014/main" id="{8B6144C3-3AA9-214C-8996-D0CAE21671C0}"/>
              </a:ext>
            </a:extLst>
          </p:cNvPr>
          <p:cNvSpPr>
            <a:spLocks noChangeArrowheads="1"/>
          </p:cNvSpPr>
          <p:nvPr/>
        </p:nvSpPr>
        <p:spPr bwMode="auto">
          <a:xfrm>
            <a:off x="3067050" y="4216400"/>
            <a:ext cx="3241675" cy="1143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8439" name="PPTShape_0">
            <a:extLst>
              <a:ext uri="{FF2B5EF4-FFF2-40B4-BE49-F238E27FC236}">
                <a16:creationId xmlns:a16="http://schemas.microsoft.com/office/drawing/2014/main" id="{381832A0-56E2-2D41-A2E4-F659BA82E049}"/>
              </a:ext>
            </a:extLst>
          </p:cNvPr>
          <p:cNvSpPr>
            <a:spLocks noChangeArrowheads="1"/>
          </p:cNvSpPr>
          <p:nvPr/>
        </p:nvSpPr>
        <p:spPr bwMode="auto">
          <a:xfrm>
            <a:off x="6402388" y="1473200"/>
            <a:ext cx="1374775" cy="3886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16.mp3">
            <a:hlinkClick r:id="" action="ppaction://media"/>
            <a:extLst>
              <a:ext uri="{FF2B5EF4-FFF2-40B4-BE49-F238E27FC236}">
                <a16:creationId xmlns:a16="http://schemas.microsoft.com/office/drawing/2014/main" id="{70096B96-89AA-2D49-A2AC-1B293BEBDE29}"/>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9812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3" name="Picture 17" descr="slide17">
            <a:extLst>
              <a:ext uri="{FF2B5EF4-FFF2-40B4-BE49-F238E27FC236}">
                <a16:creationId xmlns:a16="http://schemas.microsoft.com/office/drawing/2014/main" id="{A803B8AD-25D7-4F48-BE58-E6AC032534B5}"/>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782763" y="1019175"/>
            <a:ext cx="6848475" cy="5022850"/>
          </a:xfrm>
          <a:prstGeom prst="rect">
            <a:avLst/>
          </a:prstGeom>
          <a:noFill/>
          <a:extLst>
            <a:ext uri="{909E8E84-426E-40DD-AFC4-6F175D3DCCD1}">
              <a14:hiddenFill xmlns:a14="http://schemas.microsoft.com/office/drawing/2010/main">
                <a:solidFill>
                  <a:srgbClr val="FFFFFF"/>
                </a:solidFill>
              </a14:hiddenFill>
            </a:ext>
          </a:extLst>
        </p:spPr>
      </p:pic>
      <p:sp>
        <p:nvSpPr>
          <p:cNvPr id="19458" name="Rectangle 9">
            <a:extLst>
              <a:ext uri="{FF2B5EF4-FFF2-40B4-BE49-F238E27FC236}">
                <a16:creationId xmlns:a16="http://schemas.microsoft.com/office/drawing/2014/main" id="{77595E3F-FBC6-E54C-AB7F-FBD4B315AD1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5CECCA24-226E-5445-99C6-416BCA1F26C9}" type="slidenum">
              <a:rPr lang="en-AU" altLang="en-US" sz="1400"/>
              <a:pPr/>
              <a:t>17</a:t>
            </a:fld>
            <a:endParaRPr lang="en-AU" altLang="en-US" sz="1400"/>
          </a:p>
        </p:txBody>
      </p:sp>
      <p:sp>
        <p:nvSpPr>
          <p:cNvPr id="19460" name="Rectangle 2">
            <a:extLst>
              <a:ext uri="{FF2B5EF4-FFF2-40B4-BE49-F238E27FC236}">
                <a16:creationId xmlns:a16="http://schemas.microsoft.com/office/drawing/2014/main" id="{B81224D9-CEC4-4A4A-9C73-034F26307FE1}"/>
              </a:ext>
            </a:extLst>
          </p:cNvPr>
          <p:cNvSpPr>
            <a:spLocks noGrp="1" noChangeArrowheads="1"/>
          </p:cNvSpPr>
          <p:nvPr>
            <p:ph type="title"/>
          </p:nvPr>
        </p:nvSpPr>
        <p:spPr>
          <a:xfrm>
            <a:off x="228600" y="152400"/>
            <a:ext cx="7818438" cy="547688"/>
          </a:xfrm>
          <a:ln/>
        </p:spPr>
        <p:txBody>
          <a:bodyPr/>
          <a:lstStyle/>
          <a:p>
            <a:r>
              <a:rPr altLang="en-US"/>
              <a:t>View Column Output</a:t>
            </a:r>
          </a:p>
        </p:txBody>
      </p:sp>
      <p:sp>
        <p:nvSpPr>
          <p:cNvPr id="19461" name="AutoShape 6">
            <a:extLst>
              <a:ext uri="{FF2B5EF4-FFF2-40B4-BE49-F238E27FC236}">
                <a16:creationId xmlns:a16="http://schemas.microsoft.com/office/drawing/2014/main" id="{9B2326DD-ECD5-E442-A930-2A8C731CA4E7}"/>
              </a:ext>
            </a:extLst>
          </p:cNvPr>
          <p:cNvSpPr>
            <a:spLocks/>
          </p:cNvSpPr>
          <p:nvPr/>
        </p:nvSpPr>
        <p:spPr bwMode="auto">
          <a:xfrm rot="10800000">
            <a:off x="3205163" y="2214563"/>
            <a:ext cx="228600" cy="1897062"/>
          </a:xfrm>
          <a:prstGeom prst="rightBrace">
            <a:avLst>
              <a:gd name="adj1" fmla="val 69155"/>
              <a:gd name="adj2" fmla="val 52213"/>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rot="10800000"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19462" name="Text Box 7">
            <a:extLst>
              <a:ext uri="{FF2B5EF4-FFF2-40B4-BE49-F238E27FC236}">
                <a16:creationId xmlns:a16="http://schemas.microsoft.com/office/drawing/2014/main" id="{8D2E24C5-B803-3744-A5B6-2D34D9B9813E}"/>
              </a:ext>
            </a:extLst>
          </p:cNvPr>
          <p:cNvSpPr txBox="1">
            <a:spLocks noChangeArrowheads="1"/>
          </p:cNvSpPr>
          <p:nvPr/>
        </p:nvSpPr>
        <p:spPr bwMode="auto">
          <a:xfrm>
            <a:off x="322263" y="1682750"/>
            <a:ext cx="12017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View </a:t>
            </a:r>
          </a:p>
          <a:p>
            <a:pPr eaLnBrk="1" hangingPunct="1">
              <a:lnSpc>
                <a:spcPct val="100000"/>
              </a:lnSpc>
              <a:buClr>
                <a:schemeClr val="accent2"/>
              </a:buClr>
              <a:buFont typeface="Wingdings" pitchFamily="2" charset="2"/>
              <a:buNone/>
            </a:pPr>
            <a:r>
              <a:rPr lang="en-US" altLang="en-US" sz="1800">
                <a:solidFill>
                  <a:srgbClr val="3366FF"/>
                </a:solidFill>
              </a:rPr>
              <a:t>Output Information</a:t>
            </a:r>
          </a:p>
        </p:txBody>
      </p:sp>
      <p:sp>
        <p:nvSpPr>
          <p:cNvPr id="19463" name="Line 8">
            <a:extLst>
              <a:ext uri="{FF2B5EF4-FFF2-40B4-BE49-F238E27FC236}">
                <a16:creationId xmlns:a16="http://schemas.microsoft.com/office/drawing/2014/main" id="{232670DD-C349-2742-B5FC-F28FECCAA04C}"/>
              </a:ext>
            </a:extLst>
          </p:cNvPr>
          <p:cNvSpPr>
            <a:spLocks noChangeShapeType="1"/>
          </p:cNvSpPr>
          <p:nvPr/>
        </p:nvSpPr>
        <p:spPr bwMode="auto">
          <a:xfrm>
            <a:off x="1384300" y="2254250"/>
            <a:ext cx="1820863" cy="871538"/>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9464" name="Text Box 9">
            <a:extLst>
              <a:ext uri="{FF2B5EF4-FFF2-40B4-BE49-F238E27FC236}">
                <a16:creationId xmlns:a16="http://schemas.microsoft.com/office/drawing/2014/main" id="{794FF90F-B5CD-3D4A-8B06-85EB8B721780}"/>
              </a:ext>
            </a:extLst>
          </p:cNvPr>
          <p:cNvSpPr txBox="1">
            <a:spLocks noChangeArrowheads="1"/>
          </p:cNvSpPr>
          <p:nvPr/>
        </p:nvSpPr>
        <p:spPr bwMode="auto">
          <a:xfrm>
            <a:off x="5103813" y="696913"/>
            <a:ext cx="2592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View Output Columns</a:t>
            </a:r>
            <a:r>
              <a:rPr lang="en-US" altLang="en-US" sz="1400" b="1">
                <a:solidFill>
                  <a:srgbClr val="FF0000"/>
                </a:solidFill>
              </a:rPr>
              <a:t> </a:t>
            </a:r>
          </a:p>
        </p:txBody>
      </p:sp>
      <p:sp>
        <p:nvSpPr>
          <p:cNvPr id="19465" name="Line 10">
            <a:extLst>
              <a:ext uri="{FF2B5EF4-FFF2-40B4-BE49-F238E27FC236}">
                <a16:creationId xmlns:a16="http://schemas.microsoft.com/office/drawing/2014/main" id="{1010111B-C18A-1F46-AEC0-780CFAB1191B}"/>
              </a:ext>
            </a:extLst>
          </p:cNvPr>
          <p:cNvSpPr>
            <a:spLocks noChangeShapeType="1"/>
          </p:cNvSpPr>
          <p:nvPr/>
        </p:nvSpPr>
        <p:spPr bwMode="auto">
          <a:xfrm flipH="1">
            <a:off x="5330825" y="1000125"/>
            <a:ext cx="606425" cy="987425"/>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9466" name="Line 11">
            <a:extLst>
              <a:ext uri="{FF2B5EF4-FFF2-40B4-BE49-F238E27FC236}">
                <a16:creationId xmlns:a16="http://schemas.microsoft.com/office/drawing/2014/main" id="{364BFE81-443F-8542-AB15-3B453B106521}"/>
              </a:ext>
            </a:extLst>
          </p:cNvPr>
          <p:cNvSpPr>
            <a:spLocks noChangeShapeType="1"/>
          </p:cNvSpPr>
          <p:nvPr/>
        </p:nvSpPr>
        <p:spPr bwMode="auto">
          <a:xfrm flipH="1">
            <a:off x="5937250" y="1022350"/>
            <a:ext cx="0" cy="965200"/>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9467" name="Line 12">
            <a:extLst>
              <a:ext uri="{FF2B5EF4-FFF2-40B4-BE49-F238E27FC236}">
                <a16:creationId xmlns:a16="http://schemas.microsoft.com/office/drawing/2014/main" id="{251D01E8-3A05-464A-B211-36F79077CBFA}"/>
              </a:ext>
            </a:extLst>
          </p:cNvPr>
          <p:cNvSpPr>
            <a:spLocks noChangeShapeType="1"/>
          </p:cNvSpPr>
          <p:nvPr/>
        </p:nvSpPr>
        <p:spPr bwMode="auto">
          <a:xfrm>
            <a:off x="5937250" y="1022350"/>
            <a:ext cx="531813" cy="965200"/>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9468" name="Rectangle 21">
            <a:extLst>
              <a:ext uri="{FF2B5EF4-FFF2-40B4-BE49-F238E27FC236}">
                <a16:creationId xmlns:a16="http://schemas.microsoft.com/office/drawing/2014/main" id="{E8ADEA09-0E30-6842-A5A2-013647E38726}"/>
              </a:ext>
            </a:extLst>
          </p:cNvPr>
          <p:cNvSpPr>
            <a:spLocks noChangeArrowheads="1"/>
          </p:cNvSpPr>
          <p:nvPr/>
        </p:nvSpPr>
        <p:spPr bwMode="auto">
          <a:xfrm>
            <a:off x="3200400" y="1905000"/>
            <a:ext cx="1676400" cy="2514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9469" name="Rectangle 22">
            <a:extLst>
              <a:ext uri="{FF2B5EF4-FFF2-40B4-BE49-F238E27FC236}">
                <a16:creationId xmlns:a16="http://schemas.microsoft.com/office/drawing/2014/main" id="{6F3F26EE-7D9B-3148-B1B2-6C040D9257DF}"/>
              </a:ext>
            </a:extLst>
          </p:cNvPr>
          <p:cNvSpPr>
            <a:spLocks noChangeArrowheads="1"/>
          </p:cNvSpPr>
          <p:nvPr/>
        </p:nvSpPr>
        <p:spPr bwMode="auto">
          <a:xfrm>
            <a:off x="4876800" y="2057400"/>
            <a:ext cx="2057400" cy="2362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9504" name="PPTShape_0">
            <a:extLst>
              <a:ext uri="{FF2B5EF4-FFF2-40B4-BE49-F238E27FC236}">
                <a16:creationId xmlns:a16="http://schemas.microsoft.com/office/drawing/2014/main" id="{93EC5225-D9FD-DB43-BF30-6A15BE9C709C}"/>
              </a:ext>
            </a:extLst>
          </p:cNvPr>
          <p:cNvSpPr txBox="1">
            <a:spLocks noChangeArrowheads="1"/>
          </p:cNvSpPr>
          <p:nvPr/>
        </p:nvSpPr>
        <p:spPr bwMode="auto">
          <a:xfrm>
            <a:off x="347663" y="739775"/>
            <a:ext cx="12017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3366FF"/>
                </a:solidFill>
              </a:rPr>
              <a:t>View Editor Grid</a:t>
            </a:r>
          </a:p>
        </p:txBody>
      </p:sp>
      <p:sp>
        <p:nvSpPr>
          <p:cNvPr id="19505" name="Line 49">
            <a:extLst>
              <a:ext uri="{FF2B5EF4-FFF2-40B4-BE49-F238E27FC236}">
                <a16:creationId xmlns:a16="http://schemas.microsoft.com/office/drawing/2014/main" id="{020CB481-8B5F-E24D-8703-78DA293D3D64}"/>
              </a:ext>
            </a:extLst>
          </p:cNvPr>
          <p:cNvSpPr>
            <a:spLocks noChangeShapeType="1"/>
          </p:cNvSpPr>
          <p:nvPr/>
        </p:nvSpPr>
        <p:spPr bwMode="auto">
          <a:xfrm>
            <a:off x="1565275" y="1317625"/>
            <a:ext cx="1673225" cy="617538"/>
          </a:xfrm>
          <a:prstGeom prst="line">
            <a:avLst/>
          </a:prstGeom>
          <a:noFill/>
          <a:ln w="28575">
            <a:solidFill>
              <a:srgbClr val="3366FF"/>
            </a:solidFill>
            <a:round/>
            <a:headEnd/>
            <a:tailEnd type="triangle" w="med" len="med"/>
          </a:ln>
          <a:effectLst>
            <a:prstShdw prst="shdw17" dist="17961" dir="2700000">
              <a:srgbClr val="3366FF">
                <a:gamma/>
                <a:shade val="60000"/>
                <a:invGamma/>
              </a:srgbClr>
            </a:prstShdw>
          </a:effectLst>
          <a:extLst>
            <a:ext uri="{909E8E84-426E-40DD-AFC4-6F175D3DCCD1}">
              <a14:hiddenFill xmlns:a14="http://schemas.microsoft.com/office/drawing/2010/main">
                <a:noFill/>
              </a14:hiddenFill>
            </a:ext>
          </a:extLst>
        </p:spPr>
        <p:txBody>
          <a:bodyPr/>
          <a:lstStyle/>
          <a:p>
            <a:endParaRPr lang="en-US"/>
          </a:p>
        </p:txBody>
      </p:sp>
      <p:pic>
        <p:nvPicPr>
          <p:cNvPr id="2" name="Online Media 1" descr="Mod1slide17.mp3">
            <a:hlinkClick r:id="" action="ppaction://media"/>
            <a:extLst>
              <a:ext uri="{FF2B5EF4-FFF2-40B4-BE49-F238E27FC236}">
                <a16:creationId xmlns:a16="http://schemas.microsoft.com/office/drawing/2014/main" id="{0ECE1689-E611-2246-8104-995B9D56A7C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929467" y="334856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6" name="Picture 16" descr="slide18">
            <a:extLst>
              <a:ext uri="{FF2B5EF4-FFF2-40B4-BE49-F238E27FC236}">
                <a16:creationId xmlns:a16="http://schemas.microsoft.com/office/drawing/2014/main" id="{9E63117D-F513-6045-BE6A-ADA06D338CDB}"/>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785938" y="1031875"/>
            <a:ext cx="6905625" cy="5105400"/>
          </a:xfrm>
          <a:prstGeom prst="rect">
            <a:avLst/>
          </a:prstGeom>
          <a:noFill/>
          <a:extLst>
            <a:ext uri="{909E8E84-426E-40DD-AFC4-6F175D3DCCD1}">
              <a14:hiddenFill xmlns:a14="http://schemas.microsoft.com/office/drawing/2010/main">
                <a:solidFill>
                  <a:srgbClr val="FFFFFF"/>
                </a:solidFill>
              </a14:hiddenFill>
            </a:ext>
          </a:extLst>
        </p:spPr>
      </p:pic>
      <p:sp>
        <p:nvSpPr>
          <p:cNvPr id="20482" name="Rectangle 9">
            <a:extLst>
              <a:ext uri="{FF2B5EF4-FFF2-40B4-BE49-F238E27FC236}">
                <a16:creationId xmlns:a16="http://schemas.microsoft.com/office/drawing/2014/main" id="{DF0D6A77-15E6-494A-8EEB-AF9502C127A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9BA4CF8-0A22-3048-8FA9-3B6AD643FEA8}" type="slidenum">
              <a:rPr lang="en-AU" altLang="en-US" sz="1400"/>
              <a:pPr/>
              <a:t>18</a:t>
            </a:fld>
            <a:endParaRPr lang="en-AU" altLang="en-US" sz="1400"/>
          </a:p>
        </p:txBody>
      </p:sp>
      <p:sp>
        <p:nvSpPr>
          <p:cNvPr id="20484" name="Rectangle 2">
            <a:extLst>
              <a:ext uri="{FF2B5EF4-FFF2-40B4-BE49-F238E27FC236}">
                <a16:creationId xmlns:a16="http://schemas.microsoft.com/office/drawing/2014/main" id="{5D7841DA-DFDB-B04B-B395-C8B440E6D74D}"/>
              </a:ext>
            </a:extLst>
          </p:cNvPr>
          <p:cNvSpPr>
            <a:spLocks noGrp="1" noChangeArrowheads="1"/>
          </p:cNvSpPr>
          <p:nvPr>
            <p:ph type="title"/>
          </p:nvPr>
        </p:nvSpPr>
        <p:spPr>
          <a:xfrm>
            <a:off x="228600" y="138113"/>
            <a:ext cx="7818438" cy="547687"/>
          </a:xfrm>
          <a:ln/>
        </p:spPr>
        <p:txBody>
          <a:bodyPr/>
          <a:lstStyle/>
          <a:p>
            <a:r>
              <a:rPr altLang="en-US"/>
              <a:t>View Source Properties</a:t>
            </a:r>
          </a:p>
        </p:txBody>
      </p:sp>
      <p:sp>
        <p:nvSpPr>
          <p:cNvPr id="20485" name="Text Box 6">
            <a:extLst>
              <a:ext uri="{FF2B5EF4-FFF2-40B4-BE49-F238E27FC236}">
                <a16:creationId xmlns:a16="http://schemas.microsoft.com/office/drawing/2014/main" id="{9089DA48-A825-4B43-8B0F-47CD9973AF9C}"/>
              </a:ext>
            </a:extLst>
          </p:cNvPr>
          <p:cNvSpPr txBox="1">
            <a:spLocks noChangeArrowheads="1"/>
          </p:cNvSpPr>
          <p:nvPr/>
        </p:nvSpPr>
        <p:spPr bwMode="auto">
          <a:xfrm>
            <a:off x="161925" y="4264025"/>
            <a:ext cx="16129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Open the </a:t>
            </a:r>
          </a:p>
          <a:p>
            <a:pPr eaLnBrk="1" hangingPunct="1">
              <a:lnSpc>
                <a:spcPct val="100000"/>
              </a:lnSpc>
              <a:buClr>
                <a:schemeClr val="accent2"/>
              </a:buClr>
              <a:buFont typeface="Wingdings" pitchFamily="2" charset="2"/>
              <a:buNone/>
            </a:pPr>
            <a:r>
              <a:rPr lang="en-US" altLang="en-US" sz="1800" b="1">
                <a:solidFill>
                  <a:srgbClr val="3366FF"/>
                </a:solidFill>
              </a:rPr>
              <a:t>View</a:t>
            </a:r>
          </a:p>
          <a:p>
            <a:pPr eaLnBrk="1" hangingPunct="1">
              <a:lnSpc>
                <a:spcPct val="100000"/>
              </a:lnSpc>
              <a:buClr>
                <a:schemeClr val="accent2"/>
              </a:buClr>
              <a:buFont typeface="Wingdings" pitchFamily="2" charset="2"/>
              <a:buNone/>
            </a:pPr>
            <a:r>
              <a:rPr lang="en-US" altLang="en-US" sz="1800" b="1">
                <a:solidFill>
                  <a:srgbClr val="3366FF"/>
                </a:solidFill>
              </a:rPr>
              <a:t>Source Properties </a:t>
            </a:r>
            <a:r>
              <a:rPr lang="en-US" altLang="en-US" sz="1800">
                <a:solidFill>
                  <a:srgbClr val="3366FF"/>
                </a:solidFill>
              </a:rPr>
              <a:t>tab by right-clicking a blue cell.</a:t>
            </a:r>
            <a:r>
              <a:rPr lang="en-US" altLang="en-US" sz="1800">
                <a:solidFill>
                  <a:srgbClr val="FF0000"/>
                </a:solidFill>
              </a:rPr>
              <a:t> </a:t>
            </a:r>
          </a:p>
        </p:txBody>
      </p:sp>
      <p:pic>
        <p:nvPicPr>
          <p:cNvPr id="20486" name="Picture 7" descr="Computer Mouse">
            <a:extLst>
              <a:ext uri="{FF2B5EF4-FFF2-40B4-BE49-F238E27FC236}">
                <a16:creationId xmlns:a16="http://schemas.microsoft.com/office/drawing/2014/main" id="{BB19CF33-E340-474B-9608-451A51F6EDA8}"/>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1143000" y="42672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Line 8">
            <a:extLst>
              <a:ext uri="{FF2B5EF4-FFF2-40B4-BE49-F238E27FC236}">
                <a16:creationId xmlns:a16="http://schemas.microsoft.com/office/drawing/2014/main" id="{A39B1A12-EA26-434F-8207-382FD9818B93}"/>
              </a:ext>
            </a:extLst>
          </p:cNvPr>
          <p:cNvSpPr>
            <a:spLocks noChangeShapeType="1"/>
          </p:cNvSpPr>
          <p:nvPr/>
        </p:nvSpPr>
        <p:spPr bwMode="auto">
          <a:xfrm flipV="1">
            <a:off x="1774825" y="4289425"/>
            <a:ext cx="1506538" cy="231775"/>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0488" name="Text Box 9">
            <a:extLst>
              <a:ext uri="{FF2B5EF4-FFF2-40B4-BE49-F238E27FC236}">
                <a16:creationId xmlns:a16="http://schemas.microsoft.com/office/drawing/2014/main" id="{10D24FFF-377E-3D49-B2E1-9D709F87BC17}"/>
              </a:ext>
            </a:extLst>
          </p:cNvPr>
          <p:cNvSpPr txBox="1">
            <a:spLocks noChangeArrowheads="1"/>
          </p:cNvSpPr>
          <p:nvPr/>
        </p:nvSpPr>
        <p:spPr bwMode="auto">
          <a:xfrm>
            <a:off x="4875213" y="5099050"/>
            <a:ext cx="106203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b="1">
                <a:solidFill>
                  <a:srgbClr val="0033CC"/>
                </a:solidFill>
              </a:rPr>
              <a:t>View </a:t>
            </a:r>
          </a:p>
          <a:p>
            <a:pPr algn="ctr" eaLnBrk="1" hangingPunct="1">
              <a:lnSpc>
                <a:spcPct val="100000"/>
              </a:lnSpc>
              <a:buClr>
                <a:schemeClr val="accent2"/>
              </a:buClr>
              <a:buFont typeface="Wingdings" pitchFamily="2" charset="2"/>
              <a:buNone/>
            </a:pPr>
            <a:r>
              <a:rPr lang="en-US" altLang="en-US" sz="1400" b="1">
                <a:solidFill>
                  <a:srgbClr val="0033CC"/>
                </a:solidFill>
              </a:rPr>
              <a:t>Source </a:t>
            </a:r>
          </a:p>
          <a:p>
            <a:pPr algn="ctr" eaLnBrk="1" hangingPunct="1">
              <a:lnSpc>
                <a:spcPct val="100000"/>
              </a:lnSpc>
              <a:buClr>
                <a:schemeClr val="accent2"/>
              </a:buClr>
              <a:buFont typeface="Wingdings" pitchFamily="2" charset="2"/>
              <a:buNone/>
            </a:pPr>
            <a:r>
              <a:rPr lang="en-US" altLang="en-US" sz="1400" b="1">
                <a:solidFill>
                  <a:srgbClr val="0033CC"/>
                </a:solidFill>
              </a:rPr>
              <a:t>Properties</a:t>
            </a:r>
          </a:p>
        </p:txBody>
      </p:sp>
      <p:sp>
        <p:nvSpPr>
          <p:cNvPr id="20489" name="Line 10">
            <a:extLst>
              <a:ext uri="{FF2B5EF4-FFF2-40B4-BE49-F238E27FC236}">
                <a16:creationId xmlns:a16="http://schemas.microsoft.com/office/drawing/2014/main" id="{4671A522-EB9B-4A4C-A7D5-F06034885E71}"/>
              </a:ext>
            </a:extLst>
          </p:cNvPr>
          <p:cNvSpPr>
            <a:spLocks noChangeShapeType="1"/>
          </p:cNvSpPr>
          <p:nvPr/>
        </p:nvSpPr>
        <p:spPr bwMode="auto">
          <a:xfrm>
            <a:off x="3965575" y="4384675"/>
            <a:ext cx="379413" cy="136525"/>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0490" name="Rectangle 13">
            <a:extLst>
              <a:ext uri="{FF2B5EF4-FFF2-40B4-BE49-F238E27FC236}">
                <a16:creationId xmlns:a16="http://schemas.microsoft.com/office/drawing/2014/main" id="{9D828912-5E30-F643-AF48-52C514CBBAF4}"/>
              </a:ext>
            </a:extLst>
          </p:cNvPr>
          <p:cNvSpPr>
            <a:spLocks noChangeArrowheads="1"/>
          </p:cNvSpPr>
          <p:nvPr/>
        </p:nvSpPr>
        <p:spPr bwMode="auto">
          <a:xfrm>
            <a:off x="3200400" y="4800600"/>
            <a:ext cx="3886200" cy="1295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0521" name="Line 41">
            <a:extLst>
              <a:ext uri="{FF2B5EF4-FFF2-40B4-BE49-F238E27FC236}">
                <a16:creationId xmlns:a16="http://schemas.microsoft.com/office/drawing/2014/main" id="{157E2B69-D769-D848-8873-F96C56932461}"/>
              </a:ext>
            </a:extLst>
          </p:cNvPr>
          <p:cNvSpPr>
            <a:spLocks noChangeShapeType="1"/>
          </p:cNvSpPr>
          <p:nvPr/>
        </p:nvSpPr>
        <p:spPr bwMode="auto">
          <a:xfrm flipH="1">
            <a:off x="4648200" y="4897438"/>
            <a:ext cx="457200"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FF">
                      <a:gamma/>
                      <a:shade val="60000"/>
                      <a:invGamma/>
                    </a:srgbClr>
                  </a:outerShdw>
                </a:effectLst>
              </a14:hiddenEffects>
            </a:ext>
          </a:extLst>
        </p:spPr>
        <p:txBody>
          <a:bodyPr/>
          <a:lstStyle/>
          <a:p>
            <a:endParaRPr lang="en-US"/>
          </a:p>
        </p:txBody>
      </p:sp>
      <p:sp>
        <p:nvSpPr>
          <p:cNvPr id="20522" name="Line 42">
            <a:extLst>
              <a:ext uri="{FF2B5EF4-FFF2-40B4-BE49-F238E27FC236}">
                <a16:creationId xmlns:a16="http://schemas.microsoft.com/office/drawing/2014/main" id="{C3CB9C8D-D83C-6A40-A9CA-B4EB08FC3AD8}"/>
              </a:ext>
            </a:extLst>
          </p:cNvPr>
          <p:cNvSpPr>
            <a:spLocks noChangeShapeType="1"/>
          </p:cNvSpPr>
          <p:nvPr/>
        </p:nvSpPr>
        <p:spPr bwMode="auto">
          <a:xfrm flipH="1">
            <a:off x="4648200" y="5049838"/>
            <a:ext cx="457200"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FF">
                      <a:gamma/>
                      <a:shade val="60000"/>
                      <a:invGamma/>
                    </a:srgbClr>
                  </a:outerShdw>
                </a:effectLst>
              </a14:hiddenEffects>
            </a:ext>
          </a:extLst>
        </p:spPr>
        <p:txBody>
          <a:bodyPr/>
          <a:lstStyle/>
          <a:p>
            <a:endParaRPr lang="en-US"/>
          </a:p>
        </p:txBody>
      </p:sp>
      <p:pic>
        <p:nvPicPr>
          <p:cNvPr id="2" name="Online Media 1" descr="Mod1slide18.mp3">
            <a:hlinkClick r:id="" action="ppaction://media"/>
            <a:extLst>
              <a:ext uri="{FF2B5EF4-FFF2-40B4-BE49-F238E27FC236}">
                <a16:creationId xmlns:a16="http://schemas.microsoft.com/office/drawing/2014/main" id="{F825B390-D646-7944-A24B-CF17EC116923}"/>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625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23" name="Picture 19" descr="slide19">
            <a:extLst>
              <a:ext uri="{FF2B5EF4-FFF2-40B4-BE49-F238E27FC236}">
                <a16:creationId xmlns:a16="http://schemas.microsoft.com/office/drawing/2014/main" id="{9205221D-884B-1F43-99D9-AF003025A2E1}"/>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789113" y="1020763"/>
            <a:ext cx="6943725" cy="5095875"/>
          </a:xfrm>
          <a:prstGeom prst="rect">
            <a:avLst/>
          </a:prstGeom>
          <a:noFill/>
          <a:extLst>
            <a:ext uri="{909E8E84-426E-40DD-AFC4-6F175D3DCCD1}">
              <a14:hiddenFill xmlns:a14="http://schemas.microsoft.com/office/drawing/2010/main">
                <a:solidFill>
                  <a:srgbClr val="FFFFFF"/>
                </a:solidFill>
              </a14:hiddenFill>
            </a:ext>
          </a:extLst>
        </p:spPr>
      </p:pic>
      <p:sp>
        <p:nvSpPr>
          <p:cNvPr id="21506" name="Rectangle 9">
            <a:extLst>
              <a:ext uri="{FF2B5EF4-FFF2-40B4-BE49-F238E27FC236}">
                <a16:creationId xmlns:a16="http://schemas.microsoft.com/office/drawing/2014/main" id="{FE26F1FE-16AA-B24B-BEAC-B03EEFCFF32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ACBE380-59AF-E540-B0D2-B95C013CABB7}" type="slidenum">
              <a:rPr lang="en-AU" altLang="en-US" sz="1400"/>
              <a:pPr/>
              <a:t>19</a:t>
            </a:fld>
            <a:endParaRPr lang="en-AU" altLang="en-US" sz="1400"/>
          </a:p>
        </p:txBody>
      </p:sp>
      <p:sp>
        <p:nvSpPr>
          <p:cNvPr id="21508" name="Rectangle 2">
            <a:extLst>
              <a:ext uri="{FF2B5EF4-FFF2-40B4-BE49-F238E27FC236}">
                <a16:creationId xmlns:a16="http://schemas.microsoft.com/office/drawing/2014/main" id="{2B2C715A-C93D-F74E-8270-53046C89B7E0}"/>
              </a:ext>
            </a:extLst>
          </p:cNvPr>
          <p:cNvSpPr>
            <a:spLocks noGrp="1" noChangeArrowheads="1"/>
          </p:cNvSpPr>
          <p:nvPr>
            <p:ph type="title"/>
          </p:nvPr>
        </p:nvSpPr>
        <p:spPr>
          <a:xfrm>
            <a:off x="228600" y="138113"/>
            <a:ext cx="7818438" cy="547687"/>
          </a:xfrm>
          <a:ln/>
        </p:spPr>
        <p:txBody>
          <a:bodyPr/>
          <a:lstStyle/>
          <a:p>
            <a:r>
              <a:rPr altLang="en-US"/>
              <a:t>View Column Properties</a:t>
            </a:r>
          </a:p>
        </p:txBody>
      </p:sp>
      <p:sp>
        <p:nvSpPr>
          <p:cNvPr id="21509" name="Text Box 6">
            <a:extLst>
              <a:ext uri="{FF2B5EF4-FFF2-40B4-BE49-F238E27FC236}">
                <a16:creationId xmlns:a16="http://schemas.microsoft.com/office/drawing/2014/main" id="{A2D6A0ED-05F9-494C-B56A-95118FBF3002}"/>
              </a:ext>
            </a:extLst>
          </p:cNvPr>
          <p:cNvSpPr txBox="1">
            <a:spLocks noChangeArrowheads="1"/>
          </p:cNvSpPr>
          <p:nvPr/>
        </p:nvSpPr>
        <p:spPr bwMode="auto">
          <a:xfrm>
            <a:off x="7467600" y="4146550"/>
            <a:ext cx="1290638"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3366FF"/>
                </a:solidFill>
              </a:rPr>
              <a:t>Column </a:t>
            </a:r>
          </a:p>
          <a:p>
            <a:pPr eaLnBrk="1" hangingPunct="1">
              <a:lnSpc>
                <a:spcPct val="100000"/>
              </a:lnSpc>
              <a:buClr>
                <a:schemeClr val="accent2"/>
              </a:buClr>
              <a:buFont typeface="Wingdings" pitchFamily="2" charset="2"/>
              <a:buNone/>
            </a:pPr>
            <a:r>
              <a:rPr lang="en-US" altLang="en-US" sz="1800" b="1">
                <a:solidFill>
                  <a:srgbClr val="3366FF"/>
                </a:solidFill>
              </a:rPr>
              <a:t>Source </a:t>
            </a:r>
          </a:p>
          <a:p>
            <a:pPr eaLnBrk="1" hangingPunct="1">
              <a:lnSpc>
                <a:spcPct val="100000"/>
              </a:lnSpc>
              <a:buClr>
                <a:schemeClr val="accent2"/>
              </a:buClr>
              <a:buFont typeface="Wingdings" pitchFamily="2" charset="2"/>
              <a:buNone/>
            </a:pPr>
            <a:r>
              <a:rPr lang="en-US" altLang="en-US" sz="1800" b="1">
                <a:solidFill>
                  <a:srgbClr val="3366FF"/>
                </a:solidFill>
              </a:rPr>
              <a:t>Properties</a:t>
            </a:r>
          </a:p>
        </p:txBody>
      </p:sp>
      <p:pic>
        <p:nvPicPr>
          <p:cNvPr id="21510" name="Picture 7" descr="Computer Mouse">
            <a:extLst>
              <a:ext uri="{FF2B5EF4-FFF2-40B4-BE49-F238E27FC236}">
                <a16:creationId xmlns:a16="http://schemas.microsoft.com/office/drawing/2014/main" id="{201EF6F8-3ECC-D545-8BCD-A8CE017C4FAE}"/>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1295400" y="327025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Line 8">
            <a:extLst>
              <a:ext uri="{FF2B5EF4-FFF2-40B4-BE49-F238E27FC236}">
                <a16:creationId xmlns:a16="http://schemas.microsoft.com/office/drawing/2014/main" id="{29749BA0-36CA-2A48-BEBE-F4B4F8EFA06F}"/>
              </a:ext>
            </a:extLst>
          </p:cNvPr>
          <p:cNvSpPr>
            <a:spLocks noChangeShapeType="1"/>
          </p:cNvSpPr>
          <p:nvPr/>
        </p:nvSpPr>
        <p:spPr bwMode="auto">
          <a:xfrm>
            <a:off x="1687513" y="3581400"/>
            <a:ext cx="3946525" cy="682625"/>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1512" name="Line 9">
            <a:extLst>
              <a:ext uri="{FF2B5EF4-FFF2-40B4-BE49-F238E27FC236}">
                <a16:creationId xmlns:a16="http://schemas.microsoft.com/office/drawing/2014/main" id="{F8E68C5A-0512-544D-BAA5-20088CA5CF17}"/>
              </a:ext>
            </a:extLst>
          </p:cNvPr>
          <p:cNvSpPr>
            <a:spLocks noChangeShapeType="1"/>
          </p:cNvSpPr>
          <p:nvPr/>
        </p:nvSpPr>
        <p:spPr bwMode="auto">
          <a:xfrm flipV="1">
            <a:off x="6242050" y="1682750"/>
            <a:ext cx="909638" cy="2606675"/>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1513" name="Text Box 10">
            <a:extLst>
              <a:ext uri="{FF2B5EF4-FFF2-40B4-BE49-F238E27FC236}">
                <a16:creationId xmlns:a16="http://schemas.microsoft.com/office/drawing/2014/main" id="{DBF0481B-37AC-6F41-96A4-4631853BF366}"/>
              </a:ext>
            </a:extLst>
          </p:cNvPr>
          <p:cNvSpPr txBox="1">
            <a:spLocks noChangeArrowheads="1"/>
          </p:cNvSpPr>
          <p:nvPr/>
        </p:nvSpPr>
        <p:spPr bwMode="auto">
          <a:xfrm>
            <a:off x="215900" y="3136900"/>
            <a:ext cx="16129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Open the </a:t>
            </a:r>
            <a:r>
              <a:rPr lang="en-US" altLang="en-US" sz="1800" b="1">
                <a:solidFill>
                  <a:srgbClr val="3366FF"/>
                </a:solidFill>
              </a:rPr>
              <a:t>Column Source Properties</a:t>
            </a:r>
            <a:r>
              <a:rPr lang="en-US" altLang="en-US" sz="1800">
                <a:solidFill>
                  <a:srgbClr val="3366FF"/>
                </a:solidFill>
              </a:rPr>
              <a:t> tab by right-clicking a green cell.</a:t>
            </a:r>
            <a:r>
              <a:rPr lang="en-US" altLang="en-US" sz="1800">
                <a:solidFill>
                  <a:srgbClr val="FF0000"/>
                </a:solidFill>
              </a:rPr>
              <a:t>  </a:t>
            </a:r>
          </a:p>
        </p:txBody>
      </p:sp>
      <p:sp>
        <p:nvSpPr>
          <p:cNvPr id="21514" name="Rectangle 11">
            <a:extLst>
              <a:ext uri="{FF2B5EF4-FFF2-40B4-BE49-F238E27FC236}">
                <a16:creationId xmlns:a16="http://schemas.microsoft.com/office/drawing/2014/main" id="{0D753F44-2BBD-1445-9D38-79A15DEC873D}"/>
              </a:ext>
            </a:extLst>
          </p:cNvPr>
          <p:cNvSpPr>
            <a:spLocks noChangeArrowheads="1"/>
          </p:cNvSpPr>
          <p:nvPr/>
        </p:nvSpPr>
        <p:spPr bwMode="auto">
          <a:xfrm>
            <a:off x="5410200" y="4114800"/>
            <a:ext cx="8382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1515" name="Rectangle 12">
            <a:extLst>
              <a:ext uri="{FF2B5EF4-FFF2-40B4-BE49-F238E27FC236}">
                <a16:creationId xmlns:a16="http://schemas.microsoft.com/office/drawing/2014/main" id="{60CC403F-DE45-E04D-AE2B-D5BCB56B887F}"/>
              </a:ext>
            </a:extLst>
          </p:cNvPr>
          <p:cNvSpPr>
            <a:spLocks noChangeArrowheads="1"/>
          </p:cNvSpPr>
          <p:nvPr/>
        </p:nvSpPr>
        <p:spPr bwMode="auto">
          <a:xfrm>
            <a:off x="7086600" y="1447800"/>
            <a:ext cx="1646238" cy="4648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19.mp3">
            <a:hlinkClick r:id="" action="ppaction://media"/>
            <a:extLst>
              <a:ext uri="{FF2B5EF4-FFF2-40B4-BE49-F238E27FC236}">
                <a16:creationId xmlns:a16="http://schemas.microsoft.com/office/drawing/2014/main" id="{EFFE1023-3C1E-A049-AE2A-A5F4C90E1E8C}"/>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3665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id="{EAC306A6-A178-8346-B14E-1D3996280AF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8F5546A-BB99-0041-A522-3422B771BE2A}" type="slidenum">
              <a:rPr lang="en-AU" altLang="en-US" sz="1400"/>
              <a:pPr/>
              <a:t>2</a:t>
            </a:fld>
            <a:endParaRPr lang="en-AU" altLang="en-US" sz="1400"/>
          </a:p>
        </p:txBody>
      </p:sp>
      <p:sp>
        <p:nvSpPr>
          <p:cNvPr id="4099" name="Rectangle 2">
            <a:extLst>
              <a:ext uri="{FF2B5EF4-FFF2-40B4-BE49-F238E27FC236}">
                <a16:creationId xmlns:a16="http://schemas.microsoft.com/office/drawing/2014/main" id="{8A1FEF4C-B4F6-5542-B799-FD2AAE7F439A}"/>
              </a:ext>
            </a:extLst>
          </p:cNvPr>
          <p:cNvSpPr>
            <a:spLocks noGrp="1" noChangeArrowheads="1"/>
          </p:cNvSpPr>
          <p:nvPr>
            <p:ph type="title"/>
          </p:nvPr>
        </p:nvSpPr>
        <p:spPr>
          <a:xfrm>
            <a:off x="228600" y="138113"/>
            <a:ext cx="7818438" cy="547687"/>
          </a:xfrm>
          <a:noFill/>
          <a:ln/>
        </p:spPr>
        <p:txBody>
          <a:bodyPr/>
          <a:lstStyle/>
          <a:p>
            <a:pPr eaLnBrk="1" hangingPunct="1"/>
            <a:r>
              <a:rPr altLang="en-US"/>
              <a:t>Module Objectives</a:t>
            </a:r>
          </a:p>
        </p:txBody>
      </p:sp>
      <p:sp>
        <p:nvSpPr>
          <p:cNvPr id="4100" name="Rectangle 3">
            <a:extLst>
              <a:ext uri="{FF2B5EF4-FFF2-40B4-BE49-F238E27FC236}">
                <a16:creationId xmlns:a16="http://schemas.microsoft.com/office/drawing/2014/main" id="{EECB8B1F-2C40-F54E-BFDF-0D726C760402}"/>
              </a:ext>
            </a:extLst>
          </p:cNvPr>
          <p:cNvSpPr>
            <a:spLocks noGrp="1" noChangeArrowheads="1"/>
          </p:cNvSpPr>
          <p:nvPr>
            <p:ph idx="1"/>
          </p:nvPr>
        </p:nvSpPr>
        <p:spPr/>
        <p:txBody>
          <a:bodyPr/>
          <a:lstStyle/>
          <a:p>
            <a:pPr marL="0" indent="0" eaLnBrk="1" hangingPunct="1">
              <a:spcAft>
                <a:spcPct val="50000"/>
              </a:spcAft>
              <a:buFont typeface="Wingdings" pitchFamily="2" charset="2"/>
              <a:buNone/>
            </a:pPr>
            <a:r>
              <a:rPr lang="en-US" altLang="en-US" dirty="0"/>
              <a:t>Upon completion of this module, you should be able to: </a:t>
            </a:r>
          </a:p>
          <a:p>
            <a:pPr lvl="1" eaLnBrk="1" hangingPunct="1"/>
            <a:r>
              <a:rPr lang="en-US" altLang="en-US" sz="2000" dirty="0"/>
              <a:t>Identify the two major software components of the GenevaERS product </a:t>
            </a:r>
          </a:p>
          <a:p>
            <a:pPr lvl="1">
              <a:spcBef>
                <a:spcPct val="75000"/>
              </a:spcBef>
            </a:pPr>
            <a:r>
              <a:rPr lang="en-US" altLang="en-US" sz="2000" dirty="0"/>
              <a:t>Identify the major types of GenevaERS metadata</a:t>
            </a:r>
          </a:p>
          <a:p>
            <a:pPr lvl="1">
              <a:spcBef>
                <a:spcPct val="75000"/>
              </a:spcBef>
            </a:pPr>
            <a:r>
              <a:rPr lang="en-US" altLang="en-US" sz="2000" dirty="0"/>
              <a:t>Navigate the</a:t>
            </a:r>
            <a:r>
              <a:rPr lang="en-US" altLang="en-US" sz="2000" dirty="0">
                <a:solidFill>
                  <a:srgbClr val="FF0000"/>
                </a:solidFill>
              </a:rPr>
              <a:t> </a:t>
            </a:r>
            <a:r>
              <a:rPr lang="en-US" altLang="en-US" sz="2000" dirty="0"/>
              <a:t>GenevaERS Workbench</a:t>
            </a:r>
          </a:p>
          <a:p>
            <a:pPr lvl="1">
              <a:spcBef>
                <a:spcPct val="75000"/>
              </a:spcBef>
            </a:pPr>
            <a:r>
              <a:rPr lang="en-US" altLang="en-US" sz="2000" dirty="0"/>
              <a:t>Create a simple view </a:t>
            </a:r>
          </a:p>
          <a:p>
            <a:pPr lvl="1">
              <a:spcBef>
                <a:spcPct val="75000"/>
              </a:spcBef>
            </a:pPr>
            <a:endParaRPr lang="en-US" altLang="en-US" sz="2000" dirty="0"/>
          </a:p>
        </p:txBody>
      </p:sp>
      <p:pic>
        <p:nvPicPr>
          <p:cNvPr id="2" name="Online Media 1" descr="Mod1slide2.mp3">
            <a:hlinkClick r:id="" action="ppaction://media"/>
            <a:extLst>
              <a:ext uri="{FF2B5EF4-FFF2-40B4-BE49-F238E27FC236}">
                <a16:creationId xmlns:a16="http://schemas.microsoft.com/office/drawing/2014/main" id="{25E4DADB-788A-5243-B3F9-A5F0BB6EB4B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692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57" name="Picture 29" descr="slide20">
            <a:extLst>
              <a:ext uri="{FF2B5EF4-FFF2-40B4-BE49-F238E27FC236}">
                <a16:creationId xmlns:a16="http://schemas.microsoft.com/office/drawing/2014/main" id="{04366ACA-C4D2-6D44-BA8A-5670D65F8C82}"/>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508250" y="1460500"/>
            <a:ext cx="6524625" cy="4456113"/>
          </a:xfrm>
          <a:prstGeom prst="rect">
            <a:avLst/>
          </a:prstGeom>
          <a:noFill/>
          <a:extLst>
            <a:ext uri="{909E8E84-426E-40DD-AFC4-6F175D3DCCD1}">
              <a14:hiddenFill xmlns:a14="http://schemas.microsoft.com/office/drawing/2010/main">
                <a:solidFill>
                  <a:srgbClr val="FFFFFF"/>
                </a:solidFill>
              </a14:hiddenFill>
            </a:ext>
          </a:extLst>
        </p:spPr>
      </p:pic>
      <p:sp>
        <p:nvSpPr>
          <p:cNvPr id="22530" name="Rectangle 9">
            <a:extLst>
              <a:ext uri="{FF2B5EF4-FFF2-40B4-BE49-F238E27FC236}">
                <a16:creationId xmlns:a16="http://schemas.microsoft.com/office/drawing/2014/main" id="{03DB35B4-D081-EE48-A130-E98A433B633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4B547D1-043F-4448-9D9B-B3DB70377A94}" type="slidenum">
              <a:rPr lang="en-AU" altLang="en-US" sz="1400"/>
              <a:pPr/>
              <a:t>20</a:t>
            </a:fld>
            <a:endParaRPr lang="en-AU" altLang="en-US" sz="1400"/>
          </a:p>
        </p:txBody>
      </p:sp>
      <p:sp>
        <p:nvSpPr>
          <p:cNvPr id="22532" name="Rectangle 2">
            <a:extLst>
              <a:ext uri="{FF2B5EF4-FFF2-40B4-BE49-F238E27FC236}">
                <a16:creationId xmlns:a16="http://schemas.microsoft.com/office/drawing/2014/main" id="{E8F3E056-5AEC-3741-90EB-7CD3D39668D0}"/>
              </a:ext>
            </a:extLst>
          </p:cNvPr>
          <p:cNvSpPr>
            <a:spLocks noGrp="1" noChangeArrowheads="1"/>
          </p:cNvSpPr>
          <p:nvPr>
            <p:ph type="title"/>
          </p:nvPr>
        </p:nvSpPr>
        <p:spPr>
          <a:xfrm>
            <a:off x="228600" y="152400"/>
            <a:ext cx="7818438" cy="547688"/>
          </a:xfrm>
          <a:ln/>
        </p:spPr>
        <p:txBody>
          <a:bodyPr/>
          <a:lstStyle/>
          <a:p>
            <a:r>
              <a:rPr altLang="en-US"/>
              <a:t>View Editor Functions</a:t>
            </a:r>
          </a:p>
        </p:txBody>
      </p:sp>
      <p:sp>
        <p:nvSpPr>
          <p:cNvPr id="22533" name="Text Box 10">
            <a:extLst>
              <a:ext uri="{FF2B5EF4-FFF2-40B4-BE49-F238E27FC236}">
                <a16:creationId xmlns:a16="http://schemas.microsoft.com/office/drawing/2014/main" id="{D95A6FB7-ABD4-D44F-9EDA-E398A7DF6ED0}"/>
              </a:ext>
            </a:extLst>
          </p:cNvPr>
          <p:cNvSpPr txBox="1">
            <a:spLocks noChangeArrowheads="1"/>
          </p:cNvSpPr>
          <p:nvPr/>
        </p:nvSpPr>
        <p:spPr bwMode="auto">
          <a:xfrm>
            <a:off x="228600" y="2438400"/>
            <a:ext cx="1752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OR you can single-click any </a:t>
            </a:r>
            <a:r>
              <a:rPr lang="en-US" altLang="en-US" sz="1800" b="1">
                <a:solidFill>
                  <a:srgbClr val="3366FF"/>
                </a:solidFill>
              </a:rPr>
              <a:t>View Editor</a:t>
            </a:r>
            <a:r>
              <a:rPr lang="en-US" altLang="en-US" sz="1800">
                <a:solidFill>
                  <a:srgbClr val="3366FF"/>
                </a:solidFill>
              </a:rPr>
              <a:t> toolbar icon to perform the function.</a:t>
            </a:r>
          </a:p>
        </p:txBody>
      </p:sp>
      <p:pic>
        <p:nvPicPr>
          <p:cNvPr id="22534" name="Picture 11" descr="Computer Mouse">
            <a:extLst>
              <a:ext uri="{FF2B5EF4-FFF2-40B4-BE49-F238E27FC236}">
                <a16:creationId xmlns:a16="http://schemas.microsoft.com/office/drawing/2014/main" id="{5C90810A-BC22-7C43-A4C9-B431988404E8}"/>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1981200" y="251460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535" name="AutoShape 12">
            <a:extLst>
              <a:ext uri="{FF2B5EF4-FFF2-40B4-BE49-F238E27FC236}">
                <a16:creationId xmlns:a16="http://schemas.microsoft.com/office/drawing/2014/main" id="{62C9BFD5-3247-B14C-9FE3-8CB4848DDA2C}"/>
              </a:ext>
            </a:extLst>
          </p:cNvPr>
          <p:cNvCxnSpPr>
            <a:cxnSpLocks noChangeShapeType="1"/>
          </p:cNvCxnSpPr>
          <p:nvPr/>
        </p:nvCxnSpPr>
        <p:spPr bwMode="auto">
          <a:xfrm flipV="1">
            <a:off x="2362200" y="2286000"/>
            <a:ext cx="4946650" cy="623888"/>
          </a:xfrm>
          <a:prstGeom prst="straightConnector1">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cxnSp>
      <p:sp>
        <p:nvSpPr>
          <p:cNvPr id="22536" name="Rectangle 15">
            <a:extLst>
              <a:ext uri="{FF2B5EF4-FFF2-40B4-BE49-F238E27FC236}">
                <a16:creationId xmlns:a16="http://schemas.microsoft.com/office/drawing/2014/main" id="{BD364A15-C074-814D-A64B-75E2C1884F4D}"/>
              </a:ext>
            </a:extLst>
          </p:cNvPr>
          <p:cNvSpPr>
            <a:spLocks noChangeArrowheads="1"/>
          </p:cNvSpPr>
          <p:nvPr/>
        </p:nvSpPr>
        <p:spPr bwMode="auto">
          <a:xfrm>
            <a:off x="7315200" y="2057400"/>
            <a:ext cx="16002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2537" name="Rectangle 16">
            <a:extLst>
              <a:ext uri="{FF2B5EF4-FFF2-40B4-BE49-F238E27FC236}">
                <a16:creationId xmlns:a16="http://schemas.microsoft.com/office/drawing/2014/main" id="{AE162B21-7636-4F44-A668-F1E65849C0EF}"/>
              </a:ext>
            </a:extLst>
          </p:cNvPr>
          <p:cNvSpPr>
            <a:spLocks noChangeArrowheads="1"/>
          </p:cNvSpPr>
          <p:nvPr/>
        </p:nvSpPr>
        <p:spPr bwMode="auto">
          <a:xfrm>
            <a:off x="5943600" y="3505200"/>
            <a:ext cx="1752600" cy="1524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2538" name="Rectangle 17">
            <a:extLst>
              <a:ext uri="{FF2B5EF4-FFF2-40B4-BE49-F238E27FC236}">
                <a16:creationId xmlns:a16="http://schemas.microsoft.com/office/drawing/2014/main" id="{34C8DDC8-D544-2A49-A66B-BAC7E45975CA}"/>
              </a:ext>
            </a:extLst>
          </p:cNvPr>
          <p:cNvSpPr>
            <a:spLocks noChangeArrowheads="1"/>
          </p:cNvSpPr>
          <p:nvPr/>
        </p:nvSpPr>
        <p:spPr bwMode="auto">
          <a:xfrm>
            <a:off x="2743200" y="1676400"/>
            <a:ext cx="533400" cy="152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2539" name="Text Box 18">
            <a:extLst>
              <a:ext uri="{FF2B5EF4-FFF2-40B4-BE49-F238E27FC236}">
                <a16:creationId xmlns:a16="http://schemas.microsoft.com/office/drawing/2014/main" id="{54E61F0C-A120-3F42-97AC-B606089CDBB2}"/>
              </a:ext>
            </a:extLst>
          </p:cNvPr>
          <p:cNvSpPr txBox="1">
            <a:spLocks noChangeArrowheads="1"/>
          </p:cNvSpPr>
          <p:nvPr/>
        </p:nvSpPr>
        <p:spPr bwMode="auto">
          <a:xfrm>
            <a:off x="228600" y="762000"/>
            <a:ext cx="21256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You can select a View Editor function from the </a:t>
            </a:r>
            <a:r>
              <a:rPr lang="en-US" altLang="en-US" sz="1800" b="1">
                <a:solidFill>
                  <a:srgbClr val="3366FF"/>
                </a:solidFill>
              </a:rPr>
              <a:t>Edit</a:t>
            </a:r>
            <a:r>
              <a:rPr lang="en-US" altLang="en-US" sz="1800">
                <a:solidFill>
                  <a:srgbClr val="3366FF"/>
                </a:solidFill>
              </a:rPr>
              <a:t> menu or the </a:t>
            </a:r>
            <a:r>
              <a:rPr lang="en-US" altLang="en-US" sz="1800" b="1">
                <a:solidFill>
                  <a:srgbClr val="3366FF"/>
                </a:solidFill>
              </a:rPr>
              <a:t>Action</a:t>
            </a:r>
            <a:r>
              <a:rPr lang="en-US" altLang="en-US" sz="1800">
                <a:solidFill>
                  <a:srgbClr val="3366FF"/>
                </a:solidFill>
              </a:rPr>
              <a:t> menu.</a:t>
            </a:r>
            <a:r>
              <a:rPr lang="en-US" altLang="en-US" sz="1400" b="1">
                <a:solidFill>
                  <a:srgbClr val="FF0000"/>
                </a:solidFill>
              </a:rPr>
              <a:t>  </a:t>
            </a:r>
          </a:p>
        </p:txBody>
      </p:sp>
      <p:sp>
        <p:nvSpPr>
          <p:cNvPr id="22540" name="Rectangle 19">
            <a:extLst>
              <a:ext uri="{FF2B5EF4-FFF2-40B4-BE49-F238E27FC236}">
                <a16:creationId xmlns:a16="http://schemas.microsoft.com/office/drawing/2014/main" id="{77724EFD-833B-5243-BE3E-208C193195DF}"/>
              </a:ext>
            </a:extLst>
          </p:cNvPr>
          <p:cNvSpPr>
            <a:spLocks noChangeArrowheads="1"/>
          </p:cNvSpPr>
          <p:nvPr/>
        </p:nvSpPr>
        <p:spPr bwMode="auto">
          <a:xfrm>
            <a:off x="8153400" y="4267200"/>
            <a:ext cx="6096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2541" name="Text Box 20">
            <a:extLst>
              <a:ext uri="{FF2B5EF4-FFF2-40B4-BE49-F238E27FC236}">
                <a16:creationId xmlns:a16="http://schemas.microsoft.com/office/drawing/2014/main" id="{54B137A0-BAEA-5E47-B6D7-AE374C013655}"/>
              </a:ext>
            </a:extLst>
          </p:cNvPr>
          <p:cNvSpPr txBox="1">
            <a:spLocks noChangeArrowheads="1"/>
          </p:cNvSpPr>
          <p:nvPr/>
        </p:nvSpPr>
        <p:spPr bwMode="auto">
          <a:xfrm>
            <a:off x="228600" y="4371975"/>
            <a:ext cx="21256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OR you can right- click in the grid and select the function from the menu.</a:t>
            </a:r>
            <a:r>
              <a:rPr lang="en-US" altLang="en-US" sz="1400">
                <a:solidFill>
                  <a:srgbClr val="FF0000"/>
                </a:solidFill>
              </a:rPr>
              <a:t>   </a:t>
            </a:r>
          </a:p>
        </p:txBody>
      </p:sp>
      <p:cxnSp>
        <p:nvCxnSpPr>
          <p:cNvPr id="22542" name="AutoShape 21">
            <a:extLst>
              <a:ext uri="{FF2B5EF4-FFF2-40B4-BE49-F238E27FC236}">
                <a16:creationId xmlns:a16="http://schemas.microsoft.com/office/drawing/2014/main" id="{8F703BC9-482A-A143-9E7F-15E399C20357}"/>
              </a:ext>
            </a:extLst>
          </p:cNvPr>
          <p:cNvCxnSpPr>
            <a:cxnSpLocks noChangeShapeType="1"/>
            <a:endCxn id="22538" idx="1"/>
          </p:cNvCxnSpPr>
          <p:nvPr/>
        </p:nvCxnSpPr>
        <p:spPr bwMode="auto">
          <a:xfrm>
            <a:off x="2057400" y="1385888"/>
            <a:ext cx="671513" cy="366712"/>
          </a:xfrm>
          <a:prstGeom prst="straightConnector1">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cxnSp>
      <p:pic>
        <p:nvPicPr>
          <p:cNvPr id="22543" name="Picture 22" descr="Computer Mouse">
            <a:extLst>
              <a:ext uri="{FF2B5EF4-FFF2-40B4-BE49-F238E27FC236}">
                <a16:creationId xmlns:a16="http://schemas.microsoft.com/office/drawing/2014/main" id="{84BEFF59-8231-574D-8B81-0DE019B9E2BB}"/>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1981200" y="4081463"/>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544" name="AutoShape 23">
            <a:extLst>
              <a:ext uri="{FF2B5EF4-FFF2-40B4-BE49-F238E27FC236}">
                <a16:creationId xmlns:a16="http://schemas.microsoft.com/office/drawing/2014/main" id="{74EB1BFA-E0D7-8543-8880-B7B1EBFC2670}"/>
              </a:ext>
            </a:extLst>
          </p:cNvPr>
          <p:cNvCxnSpPr>
            <a:cxnSpLocks noChangeShapeType="1"/>
            <a:endCxn id="22537" idx="1"/>
          </p:cNvCxnSpPr>
          <p:nvPr/>
        </p:nvCxnSpPr>
        <p:spPr bwMode="auto">
          <a:xfrm flipV="1">
            <a:off x="2286000" y="4267200"/>
            <a:ext cx="3643313" cy="242888"/>
          </a:xfrm>
          <a:prstGeom prst="straightConnector1">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cxnSp>
      <p:sp>
        <p:nvSpPr>
          <p:cNvPr id="22545" name="Text Box 24">
            <a:extLst>
              <a:ext uri="{FF2B5EF4-FFF2-40B4-BE49-F238E27FC236}">
                <a16:creationId xmlns:a16="http://schemas.microsoft.com/office/drawing/2014/main" id="{45517D7D-FC70-C24F-8862-989743E11587}"/>
              </a:ext>
            </a:extLst>
          </p:cNvPr>
          <p:cNvSpPr txBox="1">
            <a:spLocks noChangeArrowheads="1"/>
          </p:cNvSpPr>
          <p:nvPr/>
        </p:nvSpPr>
        <p:spPr bwMode="auto">
          <a:xfrm>
            <a:off x="2543175" y="5710238"/>
            <a:ext cx="58054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OR you can press the appropriate keyboard combination.</a:t>
            </a:r>
          </a:p>
        </p:txBody>
      </p:sp>
      <p:cxnSp>
        <p:nvCxnSpPr>
          <p:cNvPr id="22546" name="AutoShape 25">
            <a:extLst>
              <a:ext uri="{FF2B5EF4-FFF2-40B4-BE49-F238E27FC236}">
                <a16:creationId xmlns:a16="http://schemas.microsoft.com/office/drawing/2014/main" id="{E0C9AF28-E9D7-1F4E-97B0-1EA7AD9318FC}"/>
              </a:ext>
            </a:extLst>
          </p:cNvPr>
          <p:cNvCxnSpPr>
            <a:cxnSpLocks noChangeShapeType="1"/>
            <a:stCxn id="22545" idx="3"/>
          </p:cNvCxnSpPr>
          <p:nvPr/>
        </p:nvCxnSpPr>
        <p:spPr bwMode="auto">
          <a:xfrm flipH="1" flipV="1">
            <a:off x="8013700" y="4586288"/>
            <a:ext cx="334963" cy="1308100"/>
          </a:xfrm>
          <a:prstGeom prst="straightConnector1">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cxnSp>
      <p:pic>
        <p:nvPicPr>
          <p:cNvPr id="2" name="Online Media 1" descr="Mod1slide20.mp3">
            <a:hlinkClick r:id="" action="ppaction://media"/>
            <a:extLst>
              <a:ext uri="{FF2B5EF4-FFF2-40B4-BE49-F238E27FC236}">
                <a16:creationId xmlns:a16="http://schemas.microsoft.com/office/drawing/2014/main" id="{B3A9E12E-1F54-7D4B-991E-F9182C7242CB}"/>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28183"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AutoShape 4">
            <a:extLst>
              <a:ext uri="{FF2B5EF4-FFF2-40B4-BE49-F238E27FC236}">
                <a16:creationId xmlns:a16="http://schemas.microsoft.com/office/drawing/2014/main" id="{BDB87BC6-D4B0-4F46-928C-9855795F48C6}"/>
              </a:ext>
            </a:extLst>
          </p:cNvPr>
          <p:cNvSpPr>
            <a:spLocks/>
          </p:cNvSpPr>
          <p:nvPr/>
        </p:nvSpPr>
        <p:spPr bwMode="auto">
          <a:xfrm rot="-5400000">
            <a:off x="7442201" y="2308225"/>
            <a:ext cx="107950" cy="79375"/>
          </a:xfrm>
          <a:prstGeom prst="rightBrace">
            <a:avLst>
              <a:gd name="adj1" fmla="val 8333"/>
              <a:gd name="adj2" fmla="val 52213"/>
            </a:avLst>
          </a:prstGeom>
          <a:noFill/>
          <a:ln w="19050">
            <a:solidFill>
              <a:srgbClr val="00CC00"/>
            </a:solidFill>
            <a:round/>
            <a:headEnd/>
            <a:tailEnd/>
          </a:ln>
          <a:extLst>
            <a:ext uri="{909E8E84-426E-40DD-AFC4-6F175D3DCCD1}">
              <a14:hiddenFill xmlns:a14="http://schemas.microsoft.com/office/drawing/2010/main">
                <a:solidFill>
                  <a:srgbClr val="FFFFFF"/>
                </a:solidFill>
              </a14:hiddenFill>
            </a:ext>
          </a:extLst>
        </p:spPr>
        <p:txBody>
          <a:bodyPr vert="eaVert"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23557" name="AutoShape 5">
            <a:extLst>
              <a:ext uri="{FF2B5EF4-FFF2-40B4-BE49-F238E27FC236}">
                <a16:creationId xmlns:a16="http://schemas.microsoft.com/office/drawing/2014/main" id="{AD79AAC0-6AF6-9F46-943F-7E1BB3CDD465}"/>
              </a:ext>
            </a:extLst>
          </p:cNvPr>
          <p:cNvSpPr>
            <a:spLocks/>
          </p:cNvSpPr>
          <p:nvPr/>
        </p:nvSpPr>
        <p:spPr bwMode="auto">
          <a:xfrm rot="-5400000">
            <a:off x="8656638" y="2308225"/>
            <a:ext cx="107950" cy="79375"/>
          </a:xfrm>
          <a:prstGeom prst="rightBrace">
            <a:avLst>
              <a:gd name="adj1" fmla="val 8333"/>
              <a:gd name="adj2" fmla="val 52213"/>
            </a:avLst>
          </a:prstGeom>
          <a:noFill/>
          <a:ln w="19050">
            <a:solidFill>
              <a:srgbClr val="00CC00"/>
            </a:solidFill>
            <a:round/>
            <a:headEnd/>
            <a:tailEnd/>
          </a:ln>
          <a:extLst>
            <a:ext uri="{909E8E84-426E-40DD-AFC4-6F175D3DCCD1}">
              <a14:hiddenFill xmlns:a14="http://schemas.microsoft.com/office/drawing/2010/main">
                <a:solidFill>
                  <a:srgbClr val="FFFFFF"/>
                </a:solidFill>
              </a14:hiddenFill>
            </a:ext>
          </a:extLst>
        </p:spPr>
        <p:txBody>
          <a:bodyPr vert="eaVert"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pic>
        <p:nvPicPr>
          <p:cNvPr id="23568" name="Picture 16" descr="slide21">
            <a:extLst>
              <a:ext uri="{FF2B5EF4-FFF2-40B4-BE49-F238E27FC236}">
                <a16:creationId xmlns:a16="http://schemas.microsoft.com/office/drawing/2014/main" id="{BD3E2DDC-9B94-464D-AE3E-7E6C876CC84B}"/>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506663" y="1466850"/>
            <a:ext cx="6524625" cy="4456113"/>
          </a:xfrm>
          <a:prstGeom prst="rect">
            <a:avLst/>
          </a:prstGeom>
          <a:noFill/>
          <a:extLst>
            <a:ext uri="{909E8E84-426E-40DD-AFC4-6F175D3DCCD1}">
              <a14:hiddenFill xmlns:a14="http://schemas.microsoft.com/office/drawing/2010/main">
                <a:solidFill>
                  <a:srgbClr val="FFFFFF"/>
                </a:solidFill>
              </a14:hiddenFill>
            </a:ext>
          </a:extLst>
        </p:spPr>
      </p:pic>
      <p:sp>
        <p:nvSpPr>
          <p:cNvPr id="23554" name="Rectangle 9">
            <a:extLst>
              <a:ext uri="{FF2B5EF4-FFF2-40B4-BE49-F238E27FC236}">
                <a16:creationId xmlns:a16="http://schemas.microsoft.com/office/drawing/2014/main" id="{256744BA-F8C4-A64D-B2F1-DF92711330B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50C754A-F841-184C-8F3E-D067CDE89962}" type="slidenum">
              <a:rPr lang="en-AU" altLang="en-US" sz="1400"/>
              <a:pPr/>
              <a:t>21</a:t>
            </a:fld>
            <a:endParaRPr lang="en-AU" altLang="en-US" sz="1400"/>
          </a:p>
        </p:txBody>
      </p:sp>
      <p:sp>
        <p:nvSpPr>
          <p:cNvPr id="23555" name="Rectangle 2">
            <a:extLst>
              <a:ext uri="{FF2B5EF4-FFF2-40B4-BE49-F238E27FC236}">
                <a16:creationId xmlns:a16="http://schemas.microsoft.com/office/drawing/2014/main" id="{5B4E42BB-5ECB-9E47-92EE-6E8E650E621E}"/>
              </a:ext>
            </a:extLst>
          </p:cNvPr>
          <p:cNvSpPr>
            <a:spLocks noGrp="1" noChangeArrowheads="1"/>
          </p:cNvSpPr>
          <p:nvPr>
            <p:ph type="title"/>
          </p:nvPr>
        </p:nvSpPr>
        <p:spPr>
          <a:xfrm>
            <a:off x="228600" y="138113"/>
            <a:ext cx="7818438" cy="547687"/>
          </a:xfrm>
          <a:ln/>
        </p:spPr>
        <p:txBody>
          <a:bodyPr/>
          <a:lstStyle/>
          <a:p>
            <a:r>
              <a:rPr altLang="en-US"/>
              <a:t>Adding a New Source (1 of 2)</a:t>
            </a:r>
            <a:endParaRPr altLang="en-US">
              <a:solidFill>
                <a:srgbClr val="FF0000"/>
              </a:solidFill>
            </a:endParaRPr>
          </a:p>
        </p:txBody>
      </p:sp>
      <p:sp>
        <p:nvSpPr>
          <p:cNvPr id="23559" name="Text Box 7">
            <a:extLst>
              <a:ext uri="{FF2B5EF4-FFF2-40B4-BE49-F238E27FC236}">
                <a16:creationId xmlns:a16="http://schemas.microsoft.com/office/drawing/2014/main" id="{A0CD86BC-EFD7-8245-951F-9E3199DBCB6E}"/>
              </a:ext>
            </a:extLst>
          </p:cNvPr>
          <p:cNvSpPr txBox="1">
            <a:spLocks noChangeArrowheads="1"/>
          </p:cNvSpPr>
          <p:nvPr/>
        </p:nvSpPr>
        <p:spPr bwMode="auto">
          <a:xfrm>
            <a:off x="182563" y="2973388"/>
            <a:ext cx="2417762"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To add a source file (dashed line), open the Insert View Source window (below) by right-clicking any cell in the View Editor grid, and then click </a:t>
            </a:r>
            <a:r>
              <a:rPr lang="en-US" altLang="en-US" sz="1800" b="1">
                <a:solidFill>
                  <a:srgbClr val="3366FF"/>
                </a:solidFill>
              </a:rPr>
              <a:t>Insert -&gt; View Source </a:t>
            </a:r>
            <a:r>
              <a:rPr lang="en-US" altLang="en-US" sz="1800">
                <a:solidFill>
                  <a:srgbClr val="3366FF"/>
                </a:solidFill>
              </a:rPr>
              <a:t>on the menu.</a:t>
            </a:r>
            <a:r>
              <a:rPr lang="en-US" altLang="en-US" sz="1400">
                <a:solidFill>
                  <a:srgbClr val="3366FF"/>
                </a:solidFill>
              </a:rPr>
              <a:t>   </a:t>
            </a:r>
          </a:p>
        </p:txBody>
      </p:sp>
      <p:pic>
        <p:nvPicPr>
          <p:cNvPr id="23560" name="Picture 8" descr="Computer Mouse">
            <a:extLst>
              <a:ext uri="{FF2B5EF4-FFF2-40B4-BE49-F238E27FC236}">
                <a16:creationId xmlns:a16="http://schemas.microsoft.com/office/drawing/2014/main" id="{A136FAD8-22AC-864B-929E-62D289183CFF}"/>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2033588" y="3581400"/>
            <a:ext cx="4191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Line 9">
            <a:extLst>
              <a:ext uri="{FF2B5EF4-FFF2-40B4-BE49-F238E27FC236}">
                <a16:creationId xmlns:a16="http://schemas.microsoft.com/office/drawing/2014/main" id="{20046489-2C70-964B-AE52-2FD7BB8CA824}"/>
              </a:ext>
            </a:extLst>
          </p:cNvPr>
          <p:cNvSpPr>
            <a:spLocks noChangeShapeType="1"/>
          </p:cNvSpPr>
          <p:nvPr/>
        </p:nvSpPr>
        <p:spPr bwMode="auto">
          <a:xfrm>
            <a:off x="2371725" y="3732213"/>
            <a:ext cx="5233988" cy="7366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3562" name="Line 10">
            <a:extLst>
              <a:ext uri="{FF2B5EF4-FFF2-40B4-BE49-F238E27FC236}">
                <a16:creationId xmlns:a16="http://schemas.microsoft.com/office/drawing/2014/main" id="{63B2ADAA-131C-C84B-9B80-2E7CF7859F73}"/>
              </a:ext>
            </a:extLst>
          </p:cNvPr>
          <p:cNvSpPr>
            <a:spLocks noChangeShapeType="1"/>
          </p:cNvSpPr>
          <p:nvPr/>
        </p:nvSpPr>
        <p:spPr bwMode="auto">
          <a:xfrm>
            <a:off x="2371725" y="3732213"/>
            <a:ext cx="1744663" cy="1368425"/>
          </a:xfrm>
          <a:prstGeom prst="line">
            <a:avLst/>
          </a:prstGeom>
          <a:noFill/>
          <a:ln w="28575">
            <a:solidFill>
              <a:srgbClr val="0033CC"/>
            </a:solidFill>
            <a:prstDash val="dash"/>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3563" name="Rectangle 12">
            <a:extLst>
              <a:ext uri="{FF2B5EF4-FFF2-40B4-BE49-F238E27FC236}">
                <a16:creationId xmlns:a16="http://schemas.microsoft.com/office/drawing/2014/main" id="{39DA376F-C0C2-C04E-A5D4-F64895FB3498}"/>
              </a:ext>
            </a:extLst>
          </p:cNvPr>
          <p:cNvSpPr>
            <a:spLocks noChangeArrowheads="1"/>
          </p:cNvSpPr>
          <p:nvPr/>
        </p:nvSpPr>
        <p:spPr bwMode="auto">
          <a:xfrm>
            <a:off x="5943600" y="3505200"/>
            <a:ext cx="1752600" cy="1524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3564" name="Rectangle 13">
            <a:extLst>
              <a:ext uri="{FF2B5EF4-FFF2-40B4-BE49-F238E27FC236}">
                <a16:creationId xmlns:a16="http://schemas.microsoft.com/office/drawing/2014/main" id="{767930CD-332D-CD44-A08A-186F663E9B66}"/>
              </a:ext>
            </a:extLst>
          </p:cNvPr>
          <p:cNvSpPr>
            <a:spLocks noChangeArrowheads="1"/>
          </p:cNvSpPr>
          <p:nvPr/>
        </p:nvSpPr>
        <p:spPr bwMode="auto">
          <a:xfrm>
            <a:off x="7662863" y="4256088"/>
            <a:ext cx="12192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21.mp3">
            <a:hlinkClick r:id="" action="ppaction://media"/>
            <a:extLst>
              <a:ext uri="{FF2B5EF4-FFF2-40B4-BE49-F238E27FC236}">
                <a16:creationId xmlns:a16="http://schemas.microsoft.com/office/drawing/2014/main" id="{085968F8-1D6E-6244-80A9-967E732009FB}"/>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2301874" y="2882106"/>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AutoShape 3">
            <a:extLst>
              <a:ext uri="{FF2B5EF4-FFF2-40B4-BE49-F238E27FC236}">
                <a16:creationId xmlns:a16="http://schemas.microsoft.com/office/drawing/2014/main" id="{5022B086-1042-F246-A8BE-3B93F723F675}"/>
              </a:ext>
            </a:extLst>
          </p:cNvPr>
          <p:cNvSpPr>
            <a:spLocks/>
          </p:cNvSpPr>
          <p:nvPr/>
        </p:nvSpPr>
        <p:spPr bwMode="auto">
          <a:xfrm rot="-5400000">
            <a:off x="7386638" y="2286000"/>
            <a:ext cx="107950" cy="79375"/>
          </a:xfrm>
          <a:prstGeom prst="rightBrace">
            <a:avLst>
              <a:gd name="adj1" fmla="val 8333"/>
              <a:gd name="adj2" fmla="val 52213"/>
            </a:avLst>
          </a:prstGeom>
          <a:noFill/>
          <a:ln w="19050">
            <a:solidFill>
              <a:srgbClr val="00CC00"/>
            </a:solidFill>
            <a:round/>
            <a:headEnd/>
            <a:tailEnd/>
          </a:ln>
          <a:extLst>
            <a:ext uri="{909E8E84-426E-40DD-AFC4-6F175D3DCCD1}">
              <a14:hiddenFill xmlns:a14="http://schemas.microsoft.com/office/drawing/2010/main">
                <a:solidFill>
                  <a:srgbClr val="FFFFFF"/>
                </a:solidFill>
              </a14:hiddenFill>
            </a:ext>
          </a:extLst>
        </p:spPr>
        <p:txBody>
          <a:bodyPr rot="10800000"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24581" name="AutoShape 4">
            <a:extLst>
              <a:ext uri="{FF2B5EF4-FFF2-40B4-BE49-F238E27FC236}">
                <a16:creationId xmlns:a16="http://schemas.microsoft.com/office/drawing/2014/main" id="{A35D6FBC-D27C-4546-AEEF-F2A2818D023A}"/>
              </a:ext>
            </a:extLst>
          </p:cNvPr>
          <p:cNvSpPr>
            <a:spLocks/>
          </p:cNvSpPr>
          <p:nvPr/>
        </p:nvSpPr>
        <p:spPr bwMode="auto">
          <a:xfrm rot="-5400000">
            <a:off x="8601076" y="2286000"/>
            <a:ext cx="107950" cy="79375"/>
          </a:xfrm>
          <a:prstGeom prst="rightBrace">
            <a:avLst>
              <a:gd name="adj1" fmla="val 8333"/>
              <a:gd name="adj2" fmla="val 52213"/>
            </a:avLst>
          </a:prstGeom>
          <a:noFill/>
          <a:ln w="19050">
            <a:solidFill>
              <a:srgbClr val="00CC00"/>
            </a:solidFill>
            <a:round/>
            <a:headEnd/>
            <a:tailEnd/>
          </a:ln>
          <a:extLst>
            <a:ext uri="{909E8E84-426E-40DD-AFC4-6F175D3DCCD1}">
              <a14:hiddenFill xmlns:a14="http://schemas.microsoft.com/office/drawing/2010/main">
                <a:solidFill>
                  <a:srgbClr val="FFFFFF"/>
                </a:solidFill>
              </a14:hiddenFill>
            </a:ext>
          </a:extLst>
        </p:spPr>
        <p:txBody>
          <a:bodyPr rot="10800000"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pic>
        <p:nvPicPr>
          <p:cNvPr id="24594" name="Picture 18" descr="slide22">
            <a:extLst>
              <a:ext uri="{FF2B5EF4-FFF2-40B4-BE49-F238E27FC236}">
                <a16:creationId xmlns:a16="http://schemas.microsoft.com/office/drawing/2014/main" id="{2E05B285-4502-3749-9CB8-15EE943D797E}"/>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508250" y="1466850"/>
            <a:ext cx="6524625" cy="4456113"/>
          </a:xfrm>
          <a:prstGeom prst="rect">
            <a:avLst/>
          </a:prstGeom>
          <a:noFill/>
          <a:extLst>
            <a:ext uri="{909E8E84-426E-40DD-AFC4-6F175D3DCCD1}">
              <a14:hiddenFill xmlns:a14="http://schemas.microsoft.com/office/drawing/2010/main">
                <a:solidFill>
                  <a:srgbClr val="FFFFFF"/>
                </a:solidFill>
              </a14:hiddenFill>
            </a:ext>
          </a:extLst>
        </p:spPr>
      </p:pic>
      <p:sp>
        <p:nvSpPr>
          <p:cNvPr id="24578" name="Rectangle 9">
            <a:extLst>
              <a:ext uri="{FF2B5EF4-FFF2-40B4-BE49-F238E27FC236}">
                <a16:creationId xmlns:a16="http://schemas.microsoft.com/office/drawing/2014/main" id="{07BA34B3-B01F-C546-88AA-D123D7782CF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778094E-426E-FD4F-93B2-68A08F39F99E}" type="slidenum">
              <a:rPr lang="en-AU" altLang="en-US" sz="1400"/>
              <a:pPr/>
              <a:t>22</a:t>
            </a:fld>
            <a:endParaRPr lang="en-AU" altLang="en-US" sz="1400"/>
          </a:p>
        </p:txBody>
      </p:sp>
      <p:sp>
        <p:nvSpPr>
          <p:cNvPr id="24579" name="Rectangle 2">
            <a:extLst>
              <a:ext uri="{FF2B5EF4-FFF2-40B4-BE49-F238E27FC236}">
                <a16:creationId xmlns:a16="http://schemas.microsoft.com/office/drawing/2014/main" id="{58049FC4-8CA8-FF4A-9301-FA9FA68A5467}"/>
              </a:ext>
            </a:extLst>
          </p:cNvPr>
          <p:cNvSpPr>
            <a:spLocks noGrp="1" noChangeArrowheads="1"/>
          </p:cNvSpPr>
          <p:nvPr>
            <p:ph type="title"/>
          </p:nvPr>
        </p:nvSpPr>
        <p:spPr>
          <a:xfrm>
            <a:off x="228600" y="138113"/>
            <a:ext cx="7818438" cy="547687"/>
          </a:xfrm>
          <a:ln/>
        </p:spPr>
        <p:txBody>
          <a:bodyPr/>
          <a:lstStyle/>
          <a:p>
            <a:r>
              <a:rPr altLang="en-US"/>
              <a:t>Adding a New Source (2 of 2)</a:t>
            </a:r>
          </a:p>
        </p:txBody>
      </p:sp>
      <p:pic>
        <p:nvPicPr>
          <p:cNvPr id="24587" name="Picture 10">
            <a:extLst>
              <a:ext uri="{FF2B5EF4-FFF2-40B4-BE49-F238E27FC236}">
                <a16:creationId xmlns:a16="http://schemas.microsoft.com/office/drawing/2014/main" id="{00C644A2-6E27-0945-A679-1185BA191413}"/>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328613" y="4508500"/>
            <a:ext cx="2882900"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8" name="Rectangle 11">
            <a:extLst>
              <a:ext uri="{FF2B5EF4-FFF2-40B4-BE49-F238E27FC236}">
                <a16:creationId xmlns:a16="http://schemas.microsoft.com/office/drawing/2014/main" id="{ADA55BAE-5B2B-284C-9E88-3C8320B9AB5B}"/>
              </a:ext>
            </a:extLst>
          </p:cNvPr>
          <p:cNvSpPr>
            <a:spLocks noChangeArrowheads="1"/>
          </p:cNvSpPr>
          <p:nvPr/>
        </p:nvSpPr>
        <p:spPr bwMode="auto">
          <a:xfrm>
            <a:off x="5888038" y="3482975"/>
            <a:ext cx="1752600" cy="1524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89" name="Rectangle 12">
            <a:extLst>
              <a:ext uri="{FF2B5EF4-FFF2-40B4-BE49-F238E27FC236}">
                <a16:creationId xmlns:a16="http://schemas.microsoft.com/office/drawing/2014/main" id="{BB2F4A39-2F52-624A-B2AE-4BAFFCB95F1A}"/>
              </a:ext>
            </a:extLst>
          </p:cNvPr>
          <p:cNvSpPr>
            <a:spLocks noChangeArrowheads="1"/>
          </p:cNvSpPr>
          <p:nvPr/>
        </p:nvSpPr>
        <p:spPr bwMode="auto">
          <a:xfrm>
            <a:off x="7640638" y="4244975"/>
            <a:ext cx="12192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90" name="Rectangle 13">
            <a:extLst>
              <a:ext uri="{FF2B5EF4-FFF2-40B4-BE49-F238E27FC236}">
                <a16:creationId xmlns:a16="http://schemas.microsoft.com/office/drawing/2014/main" id="{5EE9703B-CFB3-1D46-A9E7-0555C6AAA161}"/>
              </a:ext>
            </a:extLst>
          </p:cNvPr>
          <p:cNvSpPr>
            <a:spLocks noChangeArrowheads="1"/>
          </p:cNvSpPr>
          <p:nvPr/>
        </p:nvSpPr>
        <p:spPr bwMode="auto">
          <a:xfrm>
            <a:off x="295275" y="4484688"/>
            <a:ext cx="2928938" cy="1624012"/>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22.mp3">
            <a:hlinkClick r:id="" action="ppaction://media"/>
            <a:extLst>
              <a:ext uri="{FF2B5EF4-FFF2-40B4-BE49-F238E27FC236}">
                <a16:creationId xmlns:a16="http://schemas.microsoft.com/office/drawing/2014/main" id="{45091CFF-D70E-2A47-BA33-E4956D67E671}"/>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405467" y="261408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a:extLst>
              <a:ext uri="{FF2B5EF4-FFF2-40B4-BE49-F238E27FC236}">
                <a16:creationId xmlns:a16="http://schemas.microsoft.com/office/drawing/2014/main" id="{ACAA4B91-E90D-154A-82AE-1C5AC699ED1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B4402BB4-540C-2A41-8468-BE4AF6D2C298}" type="slidenum">
              <a:rPr lang="en-AU" altLang="en-US" sz="1400"/>
              <a:pPr/>
              <a:t>23</a:t>
            </a:fld>
            <a:endParaRPr lang="en-AU" altLang="en-US" sz="1400"/>
          </a:p>
        </p:txBody>
      </p:sp>
      <p:sp>
        <p:nvSpPr>
          <p:cNvPr id="25603" name="Rectangle 2">
            <a:extLst>
              <a:ext uri="{FF2B5EF4-FFF2-40B4-BE49-F238E27FC236}">
                <a16:creationId xmlns:a16="http://schemas.microsoft.com/office/drawing/2014/main" id="{4DC72819-ED12-F944-9BB6-74D7954698B7}"/>
              </a:ext>
            </a:extLst>
          </p:cNvPr>
          <p:cNvSpPr>
            <a:spLocks noGrp="1" noChangeArrowheads="1"/>
          </p:cNvSpPr>
          <p:nvPr>
            <p:ph type="title"/>
          </p:nvPr>
        </p:nvSpPr>
        <p:spPr>
          <a:xfrm>
            <a:off x="228600" y="138113"/>
            <a:ext cx="7818438" cy="547687"/>
          </a:xfrm>
          <a:ln/>
        </p:spPr>
        <p:txBody>
          <a:bodyPr/>
          <a:lstStyle/>
          <a:p>
            <a:r>
              <a:rPr altLang="en-US"/>
              <a:t>Simple Data Transformation View</a:t>
            </a:r>
          </a:p>
        </p:txBody>
      </p:sp>
      <p:sp>
        <p:nvSpPr>
          <p:cNvPr id="25604" name="AutoShape 4">
            <a:extLst>
              <a:ext uri="{FF2B5EF4-FFF2-40B4-BE49-F238E27FC236}">
                <a16:creationId xmlns:a16="http://schemas.microsoft.com/office/drawing/2014/main" id="{D7F21F87-43CF-D743-B5AD-7ED352311160}"/>
              </a:ext>
            </a:extLst>
          </p:cNvPr>
          <p:cNvSpPr>
            <a:spLocks noChangeArrowheads="1"/>
          </p:cNvSpPr>
          <p:nvPr/>
        </p:nvSpPr>
        <p:spPr bwMode="auto">
          <a:xfrm>
            <a:off x="1905000" y="2133600"/>
            <a:ext cx="91440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ORDER001</a:t>
            </a:r>
          </a:p>
        </p:txBody>
      </p:sp>
      <p:sp>
        <p:nvSpPr>
          <p:cNvPr id="25605" name="AutoShape 5">
            <a:extLst>
              <a:ext uri="{FF2B5EF4-FFF2-40B4-BE49-F238E27FC236}">
                <a16:creationId xmlns:a16="http://schemas.microsoft.com/office/drawing/2014/main" id="{DF6B7E8F-D515-9249-A53E-7C931EA94B29}"/>
              </a:ext>
            </a:extLst>
          </p:cNvPr>
          <p:cNvSpPr>
            <a:spLocks noChangeArrowheads="1"/>
          </p:cNvSpPr>
          <p:nvPr/>
        </p:nvSpPr>
        <p:spPr bwMode="auto">
          <a:xfrm>
            <a:off x="5562600" y="2133600"/>
            <a:ext cx="914400" cy="609600"/>
          </a:xfrm>
          <a:prstGeom prst="flowChartMagneticDisk">
            <a:avLst/>
          </a:prstGeom>
          <a:solidFill>
            <a:srgbClr val="00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OUTPUT</a:t>
            </a:r>
          </a:p>
        </p:txBody>
      </p:sp>
      <p:sp>
        <p:nvSpPr>
          <p:cNvPr id="25606" name="AutoShape 6">
            <a:extLst>
              <a:ext uri="{FF2B5EF4-FFF2-40B4-BE49-F238E27FC236}">
                <a16:creationId xmlns:a16="http://schemas.microsoft.com/office/drawing/2014/main" id="{FDB9668A-76FC-7F4F-A5FC-9ABA172D56E0}"/>
              </a:ext>
            </a:extLst>
          </p:cNvPr>
          <p:cNvSpPr>
            <a:spLocks noChangeArrowheads="1"/>
          </p:cNvSpPr>
          <p:nvPr/>
        </p:nvSpPr>
        <p:spPr bwMode="auto">
          <a:xfrm>
            <a:off x="3657600" y="2133600"/>
            <a:ext cx="914400" cy="609600"/>
          </a:xfrm>
          <a:prstGeom prst="flowChart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Program</a:t>
            </a:r>
          </a:p>
        </p:txBody>
      </p:sp>
      <p:sp>
        <p:nvSpPr>
          <p:cNvPr id="25607" name="Line 7">
            <a:extLst>
              <a:ext uri="{FF2B5EF4-FFF2-40B4-BE49-F238E27FC236}">
                <a16:creationId xmlns:a16="http://schemas.microsoft.com/office/drawing/2014/main" id="{9F5EAEDE-C080-1344-9952-8F9840CCFA05}"/>
              </a:ext>
            </a:extLst>
          </p:cNvPr>
          <p:cNvSpPr>
            <a:spLocks noChangeShapeType="1"/>
          </p:cNvSpPr>
          <p:nvPr/>
        </p:nvSpPr>
        <p:spPr bwMode="auto">
          <a:xfrm>
            <a:off x="2819400" y="2438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608" name="Line 8">
            <a:extLst>
              <a:ext uri="{FF2B5EF4-FFF2-40B4-BE49-F238E27FC236}">
                <a16:creationId xmlns:a16="http://schemas.microsoft.com/office/drawing/2014/main" id="{9183DE09-E60B-E54F-8227-28B8EAC8B81F}"/>
              </a:ext>
            </a:extLst>
          </p:cNvPr>
          <p:cNvSpPr>
            <a:spLocks noChangeShapeType="1"/>
          </p:cNvSpPr>
          <p:nvPr/>
        </p:nvSpPr>
        <p:spPr bwMode="auto">
          <a:xfrm>
            <a:off x="4572000" y="2438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609" name="PPTShape_0">
            <a:extLst>
              <a:ext uri="{FF2B5EF4-FFF2-40B4-BE49-F238E27FC236}">
                <a16:creationId xmlns:a16="http://schemas.microsoft.com/office/drawing/2014/main" id="{B1F8E7C7-572A-E54E-B353-4CAF18C564D6}"/>
              </a:ext>
            </a:extLst>
          </p:cNvPr>
          <p:cNvSpPr>
            <a:spLocks noChangeArrowheads="1"/>
          </p:cNvSpPr>
          <p:nvPr/>
        </p:nvSpPr>
        <p:spPr bwMode="auto">
          <a:xfrm>
            <a:off x="1905000" y="2971800"/>
            <a:ext cx="6400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80000"/>
              </a:lnSpc>
              <a:spcAft>
                <a:spcPct val="10000"/>
              </a:spcAft>
              <a:buClr>
                <a:schemeClr val="tx1"/>
              </a:buClr>
              <a:buFont typeface="Wingdings" pitchFamily="2" charset="2"/>
              <a:buNone/>
            </a:pPr>
            <a:r>
              <a:rPr lang="en-US" altLang="en-US" sz="1400" b="1">
                <a:solidFill>
                  <a:schemeClr val="tx1"/>
                </a:solidFill>
              </a:rPr>
              <a:t>From the ORDER001 file, select the ORDER-ID, CUSTOMER-ID, </a:t>
            </a:r>
          </a:p>
          <a:p>
            <a:pPr>
              <a:lnSpc>
                <a:spcPct val="80000"/>
              </a:lnSpc>
              <a:spcAft>
                <a:spcPct val="10000"/>
              </a:spcAft>
              <a:buClr>
                <a:schemeClr val="tx1"/>
              </a:buClr>
              <a:buFont typeface="Wingdings" pitchFamily="2" charset="2"/>
              <a:buNone/>
            </a:pPr>
            <a:r>
              <a:rPr lang="en-US" altLang="en-US" sz="1400" b="1">
                <a:solidFill>
                  <a:schemeClr val="tx1"/>
                </a:solidFill>
              </a:rPr>
              <a:t>and TOTAL-AMOUNT fields. </a:t>
            </a:r>
          </a:p>
          <a:p>
            <a:pPr>
              <a:lnSpc>
                <a:spcPct val="80000"/>
              </a:lnSpc>
              <a:spcAft>
                <a:spcPct val="10000"/>
              </a:spcAft>
              <a:buClr>
                <a:schemeClr val="tx1"/>
              </a:buClr>
              <a:buFont typeface="Wingdings" pitchFamily="2" charset="2"/>
              <a:buNone/>
            </a:pPr>
            <a:endParaRPr lang="en-US" altLang="en-US" sz="1400" b="1">
              <a:solidFill>
                <a:schemeClr val="tx1"/>
              </a:solidFill>
            </a:endParaRPr>
          </a:p>
          <a:p>
            <a:pPr>
              <a:lnSpc>
                <a:spcPct val="80000"/>
              </a:lnSpc>
              <a:spcAft>
                <a:spcPct val="10000"/>
              </a:spcAft>
              <a:buClr>
                <a:schemeClr val="tx1"/>
              </a:buClr>
              <a:buFont typeface="Wingdings" pitchFamily="2" charset="2"/>
              <a:buNone/>
            </a:pPr>
            <a:endParaRPr lang="en-US" altLang="en-US" sz="1400" b="1">
              <a:solidFill>
                <a:schemeClr val="tx1"/>
              </a:solidFill>
            </a:endParaRPr>
          </a:p>
        </p:txBody>
      </p:sp>
      <p:pic>
        <p:nvPicPr>
          <p:cNvPr id="2" name="Online Media 1" descr="Mod1slide23.mp3">
            <a:hlinkClick r:id="" action="ppaction://media"/>
            <a:extLst>
              <a:ext uri="{FF2B5EF4-FFF2-40B4-BE49-F238E27FC236}">
                <a16:creationId xmlns:a16="http://schemas.microsoft.com/office/drawing/2014/main" id="{2AB4C1C4-ED68-404B-A848-8ECFABFFBA6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761067" y="2946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a:extLst>
              <a:ext uri="{FF2B5EF4-FFF2-40B4-BE49-F238E27FC236}">
                <a16:creationId xmlns:a16="http://schemas.microsoft.com/office/drawing/2014/main" id="{81CEA600-01B1-D34F-A328-E9A46D5C5CF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898BBE6D-8589-8441-8C8C-DE964A98C00E}" type="slidenum">
              <a:rPr lang="en-AU" altLang="en-US" sz="1400"/>
              <a:pPr/>
              <a:t>24</a:t>
            </a:fld>
            <a:endParaRPr lang="en-AU" altLang="en-US" sz="1400"/>
          </a:p>
        </p:txBody>
      </p:sp>
      <p:sp>
        <p:nvSpPr>
          <p:cNvPr id="26627" name="Rectangle 2">
            <a:extLst>
              <a:ext uri="{FF2B5EF4-FFF2-40B4-BE49-F238E27FC236}">
                <a16:creationId xmlns:a16="http://schemas.microsoft.com/office/drawing/2014/main" id="{D2E076B5-FD7C-A245-A937-DB4C209A2C8A}"/>
              </a:ext>
            </a:extLst>
          </p:cNvPr>
          <p:cNvSpPr>
            <a:spLocks noGrp="1" noChangeArrowheads="1"/>
          </p:cNvSpPr>
          <p:nvPr>
            <p:ph type="title"/>
          </p:nvPr>
        </p:nvSpPr>
        <p:spPr>
          <a:xfrm>
            <a:off x="228600" y="138113"/>
            <a:ext cx="7818438" cy="547687"/>
          </a:xfrm>
          <a:ln/>
        </p:spPr>
        <p:txBody>
          <a:bodyPr/>
          <a:lstStyle/>
          <a:p>
            <a:r>
              <a:rPr altLang="en-US"/>
              <a:t>Coding with Conventional Programming</a:t>
            </a:r>
          </a:p>
        </p:txBody>
      </p:sp>
      <p:sp>
        <p:nvSpPr>
          <p:cNvPr id="26628" name="AutoShape 4">
            <a:extLst>
              <a:ext uri="{FF2B5EF4-FFF2-40B4-BE49-F238E27FC236}">
                <a16:creationId xmlns:a16="http://schemas.microsoft.com/office/drawing/2014/main" id="{EAE5ABD3-F0BC-AF4C-B2B6-C10190B5EF51}"/>
              </a:ext>
            </a:extLst>
          </p:cNvPr>
          <p:cNvSpPr>
            <a:spLocks noChangeArrowheads="1"/>
          </p:cNvSpPr>
          <p:nvPr/>
        </p:nvSpPr>
        <p:spPr bwMode="auto">
          <a:xfrm>
            <a:off x="1908175" y="2133600"/>
            <a:ext cx="91440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ORDER001</a:t>
            </a:r>
          </a:p>
        </p:txBody>
      </p:sp>
      <p:sp>
        <p:nvSpPr>
          <p:cNvPr id="26629" name="AutoShape 5">
            <a:extLst>
              <a:ext uri="{FF2B5EF4-FFF2-40B4-BE49-F238E27FC236}">
                <a16:creationId xmlns:a16="http://schemas.microsoft.com/office/drawing/2014/main" id="{F270AD8C-02BD-8145-9B3D-CAC230EBB9F1}"/>
              </a:ext>
            </a:extLst>
          </p:cNvPr>
          <p:cNvSpPr>
            <a:spLocks noChangeArrowheads="1"/>
          </p:cNvSpPr>
          <p:nvPr/>
        </p:nvSpPr>
        <p:spPr bwMode="auto">
          <a:xfrm>
            <a:off x="5565775" y="2133600"/>
            <a:ext cx="914400" cy="609600"/>
          </a:xfrm>
          <a:prstGeom prst="flowChartMagneticDisk">
            <a:avLst/>
          </a:prstGeom>
          <a:solidFill>
            <a:srgbClr val="00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OUTPUT</a:t>
            </a:r>
          </a:p>
        </p:txBody>
      </p:sp>
      <p:sp>
        <p:nvSpPr>
          <p:cNvPr id="26630" name="AutoShape 6">
            <a:extLst>
              <a:ext uri="{FF2B5EF4-FFF2-40B4-BE49-F238E27FC236}">
                <a16:creationId xmlns:a16="http://schemas.microsoft.com/office/drawing/2014/main" id="{1A9F1AA6-B14C-DE4B-95EE-B7A26C706A80}"/>
              </a:ext>
            </a:extLst>
          </p:cNvPr>
          <p:cNvSpPr>
            <a:spLocks noChangeArrowheads="1"/>
          </p:cNvSpPr>
          <p:nvPr/>
        </p:nvSpPr>
        <p:spPr bwMode="auto">
          <a:xfrm>
            <a:off x="3660775" y="2133600"/>
            <a:ext cx="914400" cy="609600"/>
          </a:xfrm>
          <a:prstGeom prst="flowChart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Program</a:t>
            </a:r>
          </a:p>
        </p:txBody>
      </p:sp>
      <p:sp>
        <p:nvSpPr>
          <p:cNvPr id="26631" name="Line 7">
            <a:extLst>
              <a:ext uri="{FF2B5EF4-FFF2-40B4-BE49-F238E27FC236}">
                <a16:creationId xmlns:a16="http://schemas.microsoft.com/office/drawing/2014/main" id="{2ABF9CB4-1208-B94F-B2B8-6F62B7912A08}"/>
              </a:ext>
            </a:extLst>
          </p:cNvPr>
          <p:cNvSpPr>
            <a:spLocks noChangeShapeType="1"/>
          </p:cNvSpPr>
          <p:nvPr/>
        </p:nvSpPr>
        <p:spPr bwMode="auto">
          <a:xfrm>
            <a:off x="2822575" y="2438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2" name="Line 8">
            <a:extLst>
              <a:ext uri="{FF2B5EF4-FFF2-40B4-BE49-F238E27FC236}">
                <a16:creationId xmlns:a16="http://schemas.microsoft.com/office/drawing/2014/main" id="{463BAE56-5737-5740-9858-AD17CF0D8E37}"/>
              </a:ext>
            </a:extLst>
          </p:cNvPr>
          <p:cNvSpPr>
            <a:spLocks noChangeShapeType="1"/>
          </p:cNvSpPr>
          <p:nvPr/>
        </p:nvSpPr>
        <p:spPr bwMode="auto">
          <a:xfrm>
            <a:off x="4575175" y="2438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3" name="Rectangle 10">
            <a:extLst>
              <a:ext uri="{FF2B5EF4-FFF2-40B4-BE49-F238E27FC236}">
                <a16:creationId xmlns:a16="http://schemas.microsoft.com/office/drawing/2014/main" id="{BB9DADD1-BA8B-1141-A421-0E045A4B1E6B}"/>
              </a:ext>
            </a:extLst>
          </p:cNvPr>
          <p:cNvSpPr>
            <a:spLocks noChangeArrowheads="1"/>
          </p:cNvSpPr>
          <p:nvPr/>
        </p:nvSpPr>
        <p:spPr bwMode="auto">
          <a:xfrm>
            <a:off x="1752600" y="3657600"/>
            <a:ext cx="2670175"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419100" eaLnBrk="0" hangingPunct="0">
              <a:defRPr sz="2200">
                <a:solidFill>
                  <a:schemeClr val="hlink"/>
                </a:solidFill>
                <a:latin typeface="Arial" panose="020B0604020202020204" pitchFamily="34" charset="0"/>
              </a:defRPr>
            </a:lvl1pPr>
            <a:lvl2pPr marL="876300" indent="-419100" eaLnBrk="0" hangingPunct="0">
              <a:defRPr sz="2200">
                <a:solidFill>
                  <a:schemeClr val="hlink"/>
                </a:solidFill>
                <a:latin typeface="Arial" panose="020B0604020202020204" pitchFamily="34" charset="0"/>
              </a:defRPr>
            </a:lvl2pPr>
            <a:lvl3pPr marL="1333500" indent="-419100" eaLnBrk="0" hangingPunct="0">
              <a:defRPr sz="2200">
                <a:solidFill>
                  <a:schemeClr val="hlink"/>
                </a:solidFill>
                <a:latin typeface="Arial" panose="020B0604020202020204" pitchFamily="34" charset="0"/>
              </a:defRPr>
            </a:lvl3pPr>
            <a:lvl4pPr marL="1790700" indent="-419100" eaLnBrk="0" hangingPunct="0">
              <a:defRPr sz="2200">
                <a:solidFill>
                  <a:schemeClr val="hlink"/>
                </a:solidFill>
                <a:latin typeface="Arial" panose="020B0604020202020204" pitchFamily="34" charset="0"/>
              </a:defRPr>
            </a:lvl4pPr>
            <a:lvl5pPr marL="2247900" indent="-419100" eaLnBrk="0" hangingPunct="0">
              <a:defRPr sz="2200">
                <a:solidFill>
                  <a:schemeClr val="hlink"/>
                </a:solidFill>
                <a:latin typeface="Arial" panose="020B0604020202020204" pitchFamily="34" charset="0"/>
              </a:defRPr>
            </a:lvl5pPr>
            <a:lvl6pPr marL="27051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31623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6195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40767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400" i="1" u="sng">
                <a:solidFill>
                  <a:schemeClr val="tx1"/>
                </a:solidFill>
              </a:rPr>
              <a:t>Conventional Programming</a:t>
            </a:r>
          </a:p>
          <a:p>
            <a:pPr algn="ctr">
              <a:lnSpc>
                <a:spcPct val="100000"/>
              </a:lnSpc>
              <a:spcAft>
                <a:spcPct val="10000"/>
              </a:spcAft>
              <a:buClr>
                <a:schemeClr val="tx1"/>
              </a:buClr>
              <a:buFont typeface="Wingdings" pitchFamily="2" charset="2"/>
              <a:buNone/>
            </a:pPr>
            <a:endParaRPr lang="en-US" altLang="en-US" sz="1400">
              <a:solidFill>
                <a:schemeClr val="tx1"/>
              </a:solidFill>
            </a:endParaRPr>
          </a:p>
          <a:p>
            <a:pPr>
              <a:lnSpc>
                <a:spcPct val="100000"/>
              </a:lnSpc>
              <a:spcAft>
                <a:spcPct val="10000"/>
              </a:spcAft>
              <a:buClr>
                <a:schemeClr val="tx1"/>
              </a:buClr>
              <a:buFont typeface="Wingdings" pitchFamily="2" charset="2"/>
              <a:buAutoNum type="arabicPeriod"/>
            </a:pPr>
            <a:r>
              <a:rPr lang="en-US" altLang="en-US" sz="1400">
                <a:solidFill>
                  <a:schemeClr val="tx1"/>
                </a:solidFill>
              </a:rPr>
              <a:t>Define files </a:t>
            </a:r>
          </a:p>
          <a:p>
            <a:pPr>
              <a:lnSpc>
                <a:spcPct val="100000"/>
              </a:lnSpc>
              <a:spcAft>
                <a:spcPct val="10000"/>
              </a:spcAft>
              <a:buClr>
                <a:schemeClr val="tx1"/>
              </a:buClr>
              <a:buFont typeface="Wingdings" pitchFamily="2" charset="2"/>
              <a:buAutoNum type="arabicPeriod"/>
            </a:pPr>
            <a:r>
              <a:rPr lang="en-US" altLang="en-US" sz="1400">
                <a:solidFill>
                  <a:schemeClr val="tx1"/>
                </a:solidFill>
              </a:rPr>
              <a:t>Define records  </a:t>
            </a:r>
          </a:p>
          <a:p>
            <a:pPr>
              <a:lnSpc>
                <a:spcPct val="100000"/>
              </a:lnSpc>
              <a:spcAft>
                <a:spcPct val="10000"/>
              </a:spcAft>
              <a:buClr>
                <a:schemeClr val="tx1"/>
              </a:buClr>
              <a:buFont typeface="Wingdings" pitchFamily="2" charset="2"/>
              <a:buAutoNum type="arabicPeriod"/>
            </a:pPr>
            <a:r>
              <a:rPr lang="en-US" altLang="en-US" sz="1400">
                <a:solidFill>
                  <a:schemeClr val="tx1"/>
                </a:solidFill>
              </a:rPr>
              <a:t>Code business logic</a:t>
            </a:r>
          </a:p>
          <a:p>
            <a:pPr>
              <a:lnSpc>
                <a:spcPct val="100000"/>
              </a:lnSpc>
              <a:spcAft>
                <a:spcPct val="10000"/>
              </a:spcAft>
              <a:buClr>
                <a:schemeClr val="tx1"/>
              </a:buClr>
              <a:buFont typeface="Wingdings" pitchFamily="2" charset="2"/>
              <a:buNone/>
            </a:pPr>
            <a:endParaRPr lang="en-US" altLang="en-US" sz="1400">
              <a:solidFill>
                <a:schemeClr val="tx1"/>
              </a:solidFill>
            </a:endParaRPr>
          </a:p>
          <a:p>
            <a:pPr>
              <a:lnSpc>
                <a:spcPct val="100000"/>
              </a:lnSpc>
              <a:spcAft>
                <a:spcPct val="10000"/>
              </a:spcAft>
              <a:buClr>
                <a:schemeClr val="tx1"/>
              </a:buClr>
              <a:buFont typeface="Wingdings" pitchFamily="2" charset="2"/>
              <a:buAutoNum type="arabicPeriod" startAt="4"/>
            </a:pPr>
            <a:r>
              <a:rPr lang="en-US" altLang="en-US" sz="1400">
                <a:solidFill>
                  <a:schemeClr val="tx1"/>
                </a:solidFill>
              </a:rPr>
              <a:t>Compile program</a:t>
            </a:r>
          </a:p>
          <a:p>
            <a:pPr>
              <a:lnSpc>
                <a:spcPct val="100000"/>
              </a:lnSpc>
              <a:spcAft>
                <a:spcPct val="10000"/>
              </a:spcAft>
              <a:buClr>
                <a:schemeClr val="tx1"/>
              </a:buClr>
              <a:buFont typeface="Wingdings" pitchFamily="2" charset="2"/>
              <a:buAutoNum type="arabicPeriod" startAt="4"/>
            </a:pPr>
            <a:r>
              <a:rPr lang="en-US" altLang="en-US" sz="1400">
                <a:solidFill>
                  <a:schemeClr val="tx1"/>
                </a:solidFill>
              </a:rPr>
              <a:t>Link program</a:t>
            </a:r>
          </a:p>
          <a:p>
            <a:pPr>
              <a:lnSpc>
                <a:spcPct val="100000"/>
              </a:lnSpc>
              <a:spcAft>
                <a:spcPct val="10000"/>
              </a:spcAft>
              <a:buClr>
                <a:schemeClr val="tx1"/>
              </a:buClr>
              <a:buFont typeface="Wingdings" pitchFamily="2" charset="2"/>
              <a:buAutoNum type="arabicPeriod" startAt="4"/>
            </a:pPr>
            <a:r>
              <a:rPr lang="en-US" altLang="en-US" sz="1400">
                <a:solidFill>
                  <a:schemeClr val="tx1"/>
                </a:solidFill>
              </a:rPr>
              <a:t>Run program</a:t>
            </a:r>
            <a:endParaRPr lang="en-US" altLang="en-US" sz="1400" b="1">
              <a:solidFill>
                <a:schemeClr val="tx1"/>
              </a:solidFill>
            </a:endParaRPr>
          </a:p>
        </p:txBody>
      </p:sp>
      <p:sp>
        <p:nvSpPr>
          <p:cNvPr id="26634" name="Rectangle 11">
            <a:extLst>
              <a:ext uri="{FF2B5EF4-FFF2-40B4-BE49-F238E27FC236}">
                <a16:creationId xmlns:a16="http://schemas.microsoft.com/office/drawing/2014/main" id="{6537AF31-1CA7-224D-8019-6909566C06E3}"/>
              </a:ext>
            </a:extLst>
          </p:cNvPr>
          <p:cNvSpPr>
            <a:spLocks noChangeArrowheads="1"/>
          </p:cNvSpPr>
          <p:nvPr/>
        </p:nvSpPr>
        <p:spPr bwMode="auto">
          <a:xfrm>
            <a:off x="1905000" y="2971800"/>
            <a:ext cx="6400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80000"/>
              </a:lnSpc>
              <a:spcAft>
                <a:spcPct val="10000"/>
              </a:spcAft>
              <a:buClr>
                <a:schemeClr val="tx1"/>
              </a:buClr>
              <a:buFont typeface="Wingdings" pitchFamily="2" charset="2"/>
              <a:buNone/>
            </a:pPr>
            <a:r>
              <a:rPr lang="en-US" altLang="en-US" sz="1400" b="1">
                <a:solidFill>
                  <a:schemeClr val="tx1"/>
                </a:solidFill>
              </a:rPr>
              <a:t>From the ORDER001 file, select the ORDER-ID, CUSTOMER-ID, </a:t>
            </a:r>
          </a:p>
          <a:p>
            <a:pPr>
              <a:lnSpc>
                <a:spcPct val="80000"/>
              </a:lnSpc>
              <a:spcAft>
                <a:spcPct val="10000"/>
              </a:spcAft>
              <a:buClr>
                <a:schemeClr val="tx1"/>
              </a:buClr>
              <a:buFont typeface="Wingdings" pitchFamily="2" charset="2"/>
              <a:buNone/>
            </a:pPr>
            <a:r>
              <a:rPr lang="en-US" altLang="en-US" sz="1400" b="1">
                <a:solidFill>
                  <a:schemeClr val="tx1"/>
                </a:solidFill>
              </a:rPr>
              <a:t>and TOTAL-AMOUNT fields. </a:t>
            </a:r>
          </a:p>
          <a:p>
            <a:pPr>
              <a:lnSpc>
                <a:spcPct val="80000"/>
              </a:lnSpc>
              <a:spcAft>
                <a:spcPct val="10000"/>
              </a:spcAft>
              <a:buClr>
                <a:schemeClr val="tx1"/>
              </a:buClr>
              <a:buFont typeface="Wingdings" pitchFamily="2" charset="2"/>
              <a:buNone/>
            </a:pPr>
            <a:endParaRPr lang="en-US" altLang="en-US" sz="1400" b="1">
              <a:solidFill>
                <a:schemeClr val="tx1"/>
              </a:solidFill>
            </a:endParaRPr>
          </a:p>
          <a:p>
            <a:pPr>
              <a:lnSpc>
                <a:spcPct val="80000"/>
              </a:lnSpc>
              <a:spcAft>
                <a:spcPct val="10000"/>
              </a:spcAft>
              <a:buClr>
                <a:schemeClr val="tx1"/>
              </a:buClr>
              <a:buFont typeface="Wingdings" pitchFamily="2" charset="2"/>
              <a:buNone/>
            </a:pPr>
            <a:endParaRPr lang="en-US" altLang="en-US" sz="1400" b="1">
              <a:solidFill>
                <a:schemeClr val="tx1"/>
              </a:solidFill>
            </a:endParaRPr>
          </a:p>
        </p:txBody>
      </p:sp>
      <p:pic>
        <p:nvPicPr>
          <p:cNvPr id="2" name="Online Media 1" descr="Mod1slide24.mp3">
            <a:hlinkClick r:id="" action="ppaction://media"/>
            <a:extLst>
              <a:ext uri="{FF2B5EF4-FFF2-40B4-BE49-F238E27FC236}">
                <a16:creationId xmlns:a16="http://schemas.microsoft.com/office/drawing/2014/main" id="{053EF607-D9DC-B94F-9161-63A9ABC3F12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7780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4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9">
            <a:extLst>
              <a:ext uri="{FF2B5EF4-FFF2-40B4-BE49-F238E27FC236}">
                <a16:creationId xmlns:a16="http://schemas.microsoft.com/office/drawing/2014/main" id="{6325AE0D-819A-6646-8B70-58FAB126795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9381151-4CA8-E74E-8E0C-468B85C49351}" type="slidenum">
              <a:rPr lang="en-AU" altLang="en-US" sz="1400"/>
              <a:pPr/>
              <a:t>25</a:t>
            </a:fld>
            <a:endParaRPr lang="en-AU" altLang="en-US" sz="1400"/>
          </a:p>
        </p:txBody>
      </p:sp>
      <p:sp>
        <p:nvSpPr>
          <p:cNvPr id="27651" name="Rectangle 2">
            <a:extLst>
              <a:ext uri="{FF2B5EF4-FFF2-40B4-BE49-F238E27FC236}">
                <a16:creationId xmlns:a16="http://schemas.microsoft.com/office/drawing/2014/main" id="{B085B403-8773-5949-9BCB-65C369C89D49}"/>
              </a:ext>
            </a:extLst>
          </p:cNvPr>
          <p:cNvSpPr>
            <a:spLocks noGrp="1" noChangeArrowheads="1"/>
          </p:cNvSpPr>
          <p:nvPr>
            <p:ph type="title"/>
          </p:nvPr>
        </p:nvSpPr>
        <p:spPr>
          <a:xfrm>
            <a:off x="228600" y="138113"/>
            <a:ext cx="7818438" cy="547687"/>
          </a:xfrm>
          <a:ln/>
        </p:spPr>
        <p:txBody>
          <a:bodyPr/>
          <a:lstStyle/>
          <a:p>
            <a:r>
              <a:rPr altLang="en-US" dirty="0"/>
              <a:t>Coding with the </a:t>
            </a:r>
            <a:r>
              <a:rPr lang="en-US" altLang="en-US" dirty="0"/>
              <a:t>GenevaERS</a:t>
            </a:r>
            <a:r>
              <a:rPr altLang="en-US" dirty="0"/>
              <a:t> Tool (1 of 2)</a:t>
            </a:r>
            <a:endParaRPr altLang="en-US" dirty="0">
              <a:solidFill>
                <a:srgbClr val="FF0000"/>
              </a:solidFill>
            </a:endParaRPr>
          </a:p>
        </p:txBody>
      </p:sp>
      <p:sp>
        <p:nvSpPr>
          <p:cNvPr id="27652" name="AutoShape 4">
            <a:extLst>
              <a:ext uri="{FF2B5EF4-FFF2-40B4-BE49-F238E27FC236}">
                <a16:creationId xmlns:a16="http://schemas.microsoft.com/office/drawing/2014/main" id="{F95194DB-DB53-874B-A1E2-77AD094FFA03}"/>
              </a:ext>
            </a:extLst>
          </p:cNvPr>
          <p:cNvSpPr>
            <a:spLocks noChangeArrowheads="1"/>
          </p:cNvSpPr>
          <p:nvPr/>
        </p:nvSpPr>
        <p:spPr bwMode="auto">
          <a:xfrm>
            <a:off x="1905000" y="2133600"/>
            <a:ext cx="91440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ORDER001</a:t>
            </a:r>
          </a:p>
        </p:txBody>
      </p:sp>
      <p:sp>
        <p:nvSpPr>
          <p:cNvPr id="27653" name="AutoShape 5">
            <a:extLst>
              <a:ext uri="{FF2B5EF4-FFF2-40B4-BE49-F238E27FC236}">
                <a16:creationId xmlns:a16="http://schemas.microsoft.com/office/drawing/2014/main" id="{00F49513-3573-814F-A148-38AD62F2AB6D}"/>
              </a:ext>
            </a:extLst>
          </p:cNvPr>
          <p:cNvSpPr>
            <a:spLocks noChangeArrowheads="1"/>
          </p:cNvSpPr>
          <p:nvPr/>
        </p:nvSpPr>
        <p:spPr bwMode="auto">
          <a:xfrm>
            <a:off x="5562600" y="2133600"/>
            <a:ext cx="914400" cy="609600"/>
          </a:xfrm>
          <a:prstGeom prst="flowChartMagneticDisk">
            <a:avLst/>
          </a:prstGeom>
          <a:solidFill>
            <a:srgbClr val="00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OUTPUT</a:t>
            </a:r>
          </a:p>
        </p:txBody>
      </p:sp>
      <p:sp>
        <p:nvSpPr>
          <p:cNvPr id="27654" name="AutoShape 6">
            <a:extLst>
              <a:ext uri="{FF2B5EF4-FFF2-40B4-BE49-F238E27FC236}">
                <a16:creationId xmlns:a16="http://schemas.microsoft.com/office/drawing/2014/main" id="{B765EEAF-2F58-FE42-AD0F-45B389A4AA87}"/>
              </a:ext>
            </a:extLst>
          </p:cNvPr>
          <p:cNvSpPr>
            <a:spLocks noChangeArrowheads="1"/>
          </p:cNvSpPr>
          <p:nvPr/>
        </p:nvSpPr>
        <p:spPr bwMode="auto">
          <a:xfrm>
            <a:off x="3657600" y="2133600"/>
            <a:ext cx="914400" cy="609600"/>
          </a:xfrm>
          <a:prstGeom prst="flowChart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Program</a:t>
            </a:r>
          </a:p>
        </p:txBody>
      </p:sp>
      <p:sp>
        <p:nvSpPr>
          <p:cNvPr id="27655" name="Line 7">
            <a:extLst>
              <a:ext uri="{FF2B5EF4-FFF2-40B4-BE49-F238E27FC236}">
                <a16:creationId xmlns:a16="http://schemas.microsoft.com/office/drawing/2014/main" id="{E4C4AE29-3DF9-A348-9717-266341CA4430}"/>
              </a:ext>
            </a:extLst>
          </p:cNvPr>
          <p:cNvSpPr>
            <a:spLocks noChangeShapeType="1"/>
          </p:cNvSpPr>
          <p:nvPr/>
        </p:nvSpPr>
        <p:spPr bwMode="auto">
          <a:xfrm>
            <a:off x="2819400" y="2438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56" name="Line 8">
            <a:extLst>
              <a:ext uri="{FF2B5EF4-FFF2-40B4-BE49-F238E27FC236}">
                <a16:creationId xmlns:a16="http://schemas.microsoft.com/office/drawing/2014/main" id="{C96A06B8-99C7-704C-83B6-2D89CEE215B6}"/>
              </a:ext>
            </a:extLst>
          </p:cNvPr>
          <p:cNvSpPr>
            <a:spLocks noChangeShapeType="1"/>
          </p:cNvSpPr>
          <p:nvPr/>
        </p:nvSpPr>
        <p:spPr bwMode="auto">
          <a:xfrm>
            <a:off x="4572000" y="2438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57" name="Rectangle 10">
            <a:extLst>
              <a:ext uri="{FF2B5EF4-FFF2-40B4-BE49-F238E27FC236}">
                <a16:creationId xmlns:a16="http://schemas.microsoft.com/office/drawing/2014/main" id="{0E41A57E-A4FF-F042-A11B-8BA5C6BDA91D}"/>
              </a:ext>
            </a:extLst>
          </p:cNvPr>
          <p:cNvSpPr>
            <a:spLocks noChangeArrowheads="1"/>
          </p:cNvSpPr>
          <p:nvPr/>
        </p:nvSpPr>
        <p:spPr bwMode="auto">
          <a:xfrm>
            <a:off x="4572000" y="3656013"/>
            <a:ext cx="2670175"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400" i="1" u="sng" dirty="0">
                <a:solidFill>
                  <a:schemeClr val="tx1"/>
                </a:solidFill>
              </a:rPr>
              <a:t>GenevaERS Tool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  </a:t>
            </a:r>
          </a:p>
          <a:p>
            <a:pPr>
              <a:lnSpc>
                <a:spcPct val="100000"/>
              </a:lnSpc>
              <a:spcAft>
                <a:spcPct val="10000"/>
              </a:spcAft>
              <a:buClr>
                <a:schemeClr val="tx1"/>
              </a:buClr>
              <a:buFont typeface="Wingdings" pitchFamily="2" charset="2"/>
              <a:buNone/>
            </a:pPr>
            <a:r>
              <a:rPr lang="en-US" altLang="en-US" sz="1400" dirty="0" err="1">
                <a:solidFill>
                  <a:schemeClr val="tx1"/>
                </a:solidFill>
              </a:rPr>
              <a:t>WorkBench</a:t>
            </a:r>
            <a:r>
              <a:rPr lang="en-US" altLang="en-US" sz="1400" dirty="0">
                <a:solidFill>
                  <a:schemeClr val="tx1"/>
                </a:solidFill>
              </a:rPr>
              <a:t> (WB)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Performance Engine (PE)</a:t>
            </a:r>
          </a:p>
        </p:txBody>
      </p:sp>
      <p:sp>
        <p:nvSpPr>
          <p:cNvPr id="27658" name="Rectangle 15">
            <a:extLst>
              <a:ext uri="{FF2B5EF4-FFF2-40B4-BE49-F238E27FC236}">
                <a16:creationId xmlns:a16="http://schemas.microsoft.com/office/drawing/2014/main" id="{8DEB2FD8-4328-1149-BBA1-2485D69A5EFD}"/>
              </a:ext>
            </a:extLst>
          </p:cNvPr>
          <p:cNvSpPr>
            <a:spLocks noChangeArrowheads="1"/>
          </p:cNvSpPr>
          <p:nvPr/>
        </p:nvSpPr>
        <p:spPr bwMode="auto">
          <a:xfrm>
            <a:off x="1752600" y="3657600"/>
            <a:ext cx="2670175"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419100" eaLnBrk="0" hangingPunct="0">
              <a:defRPr sz="2200">
                <a:solidFill>
                  <a:schemeClr val="hlink"/>
                </a:solidFill>
                <a:latin typeface="Arial" panose="020B0604020202020204" pitchFamily="34" charset="0"/>
              </a:defRPr>
            </a:lvl1pPr>
            <a:lvl2pPr marL="876300" indent="-419100" eaLnBrk="0" hangingPunct="0">
              <a:defRPr sz="2200">
                <a:solidFill>
                  <a:schemeClr val="hlink"/>
                </a:solidFill>
                <a:latin typeface="Arial" panose="020B0604020202020204" pitchFamily="34" charset="0"/>
              </a:defRPr>
            </a:lvl2pPr>
            <a:lvl3pPr marL="1333500" indent="-419100" eaLnBrk="0" hangingPunct="0">
              <a:defRPr sz="2200">
                <a:solidFill>
                  <a:schemeClr val="hlink"/>
                </a:solidFill>
                <a:latin typeface="Arial" panose="020B0604020202020204" pitchFamily="34" charset="0"/>
              </a:defRPr>
            </a:lvl3pPr>
            <a:lvl4pPr marL="1790700" indent="-419100" eaLnBrk="0" hangingPunct="0">
              <a:defRPr sz="2200">
                <a:solidFill>
                  <a:schemeClr val="hlink"/>
                </a:solidFill>
                <a:latin typeface="Arial" panose="020B0604020202020204" pitchFamily="34" charset="0"/>
              </a:defRPr>
            </a:lvl4pPr>
            <a:lvl5pPr marL="2247900" indent="-419100" eaLnBrk="0" hangingPunct="0">
              <a:defRPr sz="2200">
                <a:solidFill>
                  <a:schemeClr val="hlink"/>
                </a:solidFill>
                <a:latin typeface="Arial" panose="020B0604020202020204" pitchFamily="34" charset="0"/>
              </a:defRPr>
            </a:lvl5pPr>
            <a:lvl6pPr marL="27051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31623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6195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40767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400" i="1" u="sng">
                <a:solidFill>
                  <a:schemeClr val="tx1"/>
                </a:solidFill>
              </a:rPr>
              <a:t>Conventional Programming</a:t>
            </a:r>
          </a:p>
          <a:p>
            <a:pPr algn="ctr">
              <a:lnSpc>
                <a:spcPct val="100000"/>
              </a:lnSpc>
              <a:spcAft>
                <a:spcPct val="10000"/>
              </a:spcAft>
              <a:buClr>
                <a:schemeClr val="tx1"/>
              </a:buClr>
              <a:buFont typeface="Wingdings" pitchFamily="2" charset="2"/>
              <a:buNone/>
            </a:pPr>
            <a:endParaRPr lang="en-US" altLang="en-US" sz="1400">
              <a:solidFill>
                <a:schemeClr val="tx1"/>
              </a:solidFill>
            </a:endParaRPr>
          </a:p>
          <a:p>
            <a:pPr>
              <a:lnSpc>
                <a:spcPct val="100000"/>
              </a:lnSpc>
              <a:spcAft>
                <a:spcPct val="10000"/>
              </a:spcAft>
              <a:buClr>
                <a:schemeClr val="tx1"/>
              </a:buClr>
              <a:buFont typeface="Wingdings" pitchFamily="2" charset="2"/>
              <a:buAutoNum type="arabicPeriod"/>
            </a:pPr>
            <a:r>
              <a:rPr lang="en-US" altLang="en-US" sz="1400">
                <a:solidFill>
                  <a:schemeClr val="tx1"/>
                </a:solidFill>
              </a:rPr>
              <a:t>Define files </a:t>
            </a:r>
          </a:p>
          <a:p>
            <a:pPr>
              <a:lnSpc>
                <a:spcPct val="100000"/>
              </a:lnSpc>
              <a:spcAft>
                <a:spcPct val="10000"/>
              </a:spcAft>
              <a:buClr>
                <a:schemeClr val="tx1"/>
              </a:buClr>
              <a:buFont typeface="Wingdings" pitchFamily="2" charset="2"/>
              <a:buAutoNum type="arabicPeriod"/>
            </a:pPr>
            <a:r>
              <a:rPr lang="en-US" altLang="en-US" sz="1400">
                <a:solidFill>
                  <a:schemeClr val="tx1"/>
                </a:solidFill>
              </a:rPr>
              <a:t>Define records  </a:t>
            </a:r>
          </a:p>
          <a:p>
            <a:pPr>
              <a:lnSpc>
                <a:spcPct val="100000"/>
              </a:lnSpc>
              <a:spcAft>
                <a:spcPct val="10000"/>
              </a:spcAft>
              <a:buClr>
                <a:schemeClr val="tx1"/>
              </a:buClr>
              <a:buFont typeface="Wingdings" pitchFamily="2" charset="2"/>
              <a:buAutoNum type="arabicPeriod"/>
            </a:pPr>
            <a:r>
              <a:rPr lang="en-US" altLang="en-US" sz="1400">
                <a:solidFill>
                  <a:schemeClr val="tx1"/>
                </a:solidFill>
              </a:rPr>
              <a:t>Code business logic</a:t>
            </a:r>
          </a:p>
          <a:p>
            <a:pPr>
              <a:lnSpc>
                <a:spcPct val="100000"/>
              </a:lnSpc>
              <a:spcAft>
                <a:spcPct val="10000"/>
              </a:spcAft>
              <a:buClr>
                <a:schemeClr val="tx1"/>
              </a:buClr>
              <a:buFont typeface="Wingdings" pitchFamily="2" charset="2"/>
              <a:buNone/>
            </a:pPr>
            <a:endParaRPr lang="en-US" altLang="en-US" sz="1400">
              <a:solidFill>
                <a:schemeClr val="tx1"/>
              </a:solidFill>
            </a:endParaRPr>
          </a:p>
          <a:p>
            <a:pPr>
              <a:lnSpc>
                <a:spcPct val="100000"/>
              </a:lnSpc>
              <a:spcAft>
                <a:spcPct val="10000"/>
              </a:spcAft>
              <a:buClr>
                <a:schemeClr val="tx1"/>
              </a:buClr>
              <a:buFont typeface="Wingdings" pitchFamily="2" charset="2"/>
              <a:buAutoNum type="arabicPeriod" startAt="4"/>
            </a:pPr>
            <a:r>
              <a:rPr lang="en-US" altLang="en-US" sz="1400">
                <a:solidFill>
                  <a:schemeClr val="tx1"/>
                </a:solidFill>
              </a:rPr>
              <a:t>Compile program</a:t>
            </a:r>
          </a:p>
          <a:p>
            <a:pPr>
              <a:lnSpc>
                <a:spcPct val="100000"/>
              </a:lnSpc>
              <a:spcAft>
                <a:spcPct val="10000"/>
              </a:spcAft>
              <a:buClr>
                <a:schemeClr val="tx1"/>
              </a:buClr>
              <a:buFont typeface="Wingdings" pitchFamily="2" charset="2"/>
              <a:buAutoNum type="arabicPeriod" startAt="4"/>
            </a:pPr>
            <a:r>
              <a:rPr lang="en-US" altLang="en-US" sz="1400">
                <a:solidFill>
                  <a:schemeClr val="tx1"/>
                </a:solidFill>
              </a:rPr>
              <a:t>Link program</a:t>
            </a:r>
          </a:p>
          <a:p>
            <a:pPr>
              <a:lnSpc>
                <a:spcPct val="100000"/>
              </a:lnSpc>
              <a:spcAft>
                <a:spcPct val="10000"/>
              </a:spcAft>
              <a:buClr>
                <a:schemeClr val="tx1"/>
              </a:buClr>
              <a:buFont typeface="Wingdings" pitchFamily="2" charset="2"/>
              <a:buAutoNum type="arabicPeriod" startAt="4"/>
            </a:pPr>
            <a:r>
              <a:rPr lang="en-US" altLang="en-US" sz="1400">
                <a:solidFill>
                  <a:schemeClr val="tx1"/>
                </a:solidFill>
              </a:rPr>
              <a:t>Run program</a:t>
            </a:r>
            <a:endParaRPr lang="en-US" altLang="en-US" sz="1400" b="1">
              <a:solidFill>
                <a:schemeClr val="tx1"/>
              </a:solidFill>
            </a:endParaRPr>
          </a:p>
        </p:txBody>
      </p:sp>
      <p:sp>
        <p:nvSpPr>
          <p:cNvPr id="27659" name="Rectangle 16">
            <a:extLst>
              <a:ext uri="{FF2B5EF4-FFF2-40B4-BE49-F238E27FC236}">
                <a16:creationId xmlns:a16="http://schemas.microsoft.com/office/drawing/2014/main" id="{67AA4E6E-DBA0-3542-A552-5F2124457DBE}"/>
              </a:ext>
            </a:extLst>
          </p:cNvPr>
          <p:cNvSpPr>
            <a:spLocks noChangeArrowheads="1"/>
          </p:cNvSpPr>
          <p:nvPr/>
        </p:nvSpPr>
        <p:spPr bwMode="auto">
          <a:xfrm>
            <a:off x="4572000" y="3656013"/>
            <a:ext cx="2670175"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400" i="1" u="sng" dirty="0">
                <a:solidFill>
                  <a:schemeClr val="tx1"/>
                </a:solidFill>
              </a:rPr>
              <a:t>GenevaERS Tool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  </a:t>
            </a:r>
          </a:p>
          <a:p>
            <a:pPr>
              <a:lnSpc>
                <a:spcPct val="100000"/>
              </a:lnSpc>
              <a:spcAft>
                <a:spcPct val="10000"/>
              </a:spcAft>
              <a:buClr>
                <a:schemeClr val="tx1"/>
              </a:buClr>
              <a:buFont typeface="Wingdings" pitchFamily="2" charset="2"/>
              <a:buNone/>
            </a:pPr>
            <a:r>
              <a:rPr lang="en-US" altLang="en-US" sz="1400" dirty="0" err="1">
                <a:solidFill>
                  <a:schemeClr val="tx1"/>
                </a:solidFill>
              </a:rPr>
              <a:t>WorkBench</a:t>
            </a:r>
            <a:r>
              <a:rPr lang="en-US" altLang="en-US" sz="1400" dirty="0">
                <a:solidFill>
                  <a:schemeClr val="tx1"/>
                </a:solidFill>
              </a:rPr>
              <a:t> (WB)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Performance Engine (PE)</a:t>
            </a:r>
          </a:p>
        </p:txBody>
      </p:sp>
      <p:sp>
        <p:nvSpPr>
          <p:cNvPr id="27660" name="Rectangle 19">
            <a:extLst>
              <a:ext uri="{FF2B5EF4-FFF2-40B4-BE49-F238E27FC236}">
                <a16:creationId xmlns:a16="http://schemas.microsoft.com/office/drawing/2014/main" id="{0FC1D2CB-020E-E543-BDB8-FE671903A499}"/>
              </a:ext>
            </a:extLst>
          </p:cNvPr>
          <p:cNvSpPr>
            <a:spLocks noChangeArrowheads="1"/>
          </p:cNvSpPr>
          <p:nvPr/>
        </p:nvSpPr>
        <p:spPr bwMode="auto">
          <a:xfrm>
            <a:off x="4572000" y="3657600"/>
            <a:ext cx="2670175"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400" i="1" u="sng" dirty="0">
                <a:solidFill>
                  <a:schemeClr val="tx1"/>
                </a:solidFill>
              </a:rPr>
              <a:t>GenevaERS Tool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  </a:t>
            </a:r>
          </a:p>
          <a:p>
            <a:pPr>
              <a:lnSpc>
                <a:spcPct val="100000"/>
              </a:lnSpc>
              <a:spcAft>
                <a:spcPct val="10000"/>
              </a:spcAft>
              <a:buClr>
                <a:schemeClr val="tx1"/>
              </a:buClr>
              <a:buFont typeface="Wingdings" pitchFamily="2" charset="2"/>
              <a:buNone/>
            </a:pPr>
            <a:r>
              <a:rPr lang="en-US" altLang="en-US" sz="1400" dirty="0" err="1">
                <a:solidFill>
                  <a:schemeClr val="tx1"/>
                </a:solidFill>
              </a:rPr>
              <a:t>WorkBench</a:t>
            </a:r>
            <a:r>
              <a:rPr lang="en-US" altLang="en-US" sz="1400" dirty="0">
                <a:solidFill>
                  <a:schemeClr val="tx1"/>
                </a:solidFill>
              </a:rPr>
              <a:t> (WB)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Performance Engine (PE)</a:t>
            </a:r>
          </a:p>
        </p:txBody>
      </p:sp>
      <p:sp>
        <p:nvSpPr>
          <p:cNvPr id="27661" name="Rectangle 21">
            <a:extLst>
              <a:ext uri="{FF2B5EF4-FFF2-40B4-BE49-F238E27FC236}">
                <a16:creationId xmlns:a16="http://schemas.microsoft.com/office/drawing/2014/main" id="{083D14F8-A4DC-2943-B8D5-F3A5163480EF}"/>
              </a:ext>
            </a:extLst>
          </p:cNvPr>
          <p:cNvSpPr>
            <a:spLocks noChangeArrowheads="1"/>
          </p:cNvSpPr>
          <p:nvPr/>
        </p:nvSpPr>
        <p:spPr bwMode="auto">
          <a:xfrm>
            <a:off x="1905000" y="2971800"/>
            <a:ext cx="6400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80000"/>
              </a:lnSpc>
              <a:spcAft>
                <a:spcPct val="10000"/>
              </a:spcAft>
              <a:buClr>
                <a:schemeClr val="tx1"/>
              </a:buClr>
              <a:buFont typeface="Wingdings" pitchFamily="2" charset="2"/>
              <a:buNone/>
            </a:pPr>
            <a:r>
              <a:rPr lang="en-US" altLang="en-US" sz="1400" b="1">
                <a:solidFill>
                  <a:schemeClr val="tx1"/>
                </a:solidFill>
              </a:rPr>
              <a:t>From the ORDER001 file, select the ORDER-ID, CUSTOMER-ID, </a:t>
            </a:r>
          </a:p>
          <a:p>
            <a:pPr>
              <a:lnSpc>
                <a:spcPct val="80000"/>
              </a:lnSpc>
              <a:spcAft>
                <a:spcPct val="10000"/>
              </a:spcAft>
              <a:buClr>
                <a:schemeClr val="tx1"/>
              </a:buClr>
              <a:buFont typeface="Wingdings" pitchFamily="2" charset="2"/>
              <a:buNone/>
            </a:pPr>
            <a:r>
              <a:rPr lang="en-US" altLang="en-US" sz="1400" b="1">
                <a:solidFill>
                  <a:schemeClr val="tx1"/>
                </a:solidFill>
              </a:rPr>
              <a:t>and TOTAL-AMOUNT fields. </a:t>
            </a:r>
          </a:p>
          <a:p>
            <a:pPr>
              <a:lnSpc>
                <a:spcPct val="80000"/>
              </a:lnSpc>
              <a:spcAft>
                <a:spcPct val="10000"/>
              </a:spcAft>
              <a:buClr>
                <a:schemeClr val="tx1"/>
              </a:buClr>
              <a:buFont typeface="Wingdings" pitchFamily="2" charset="2"/>
              <a:buNone/>
            </a:pPr>
            <a:endParaRPr lang="en-US" altLang="en-US" sz="1400" b="1">
              <a:solidFill>
                <a:schemeClr val="tx1"/>
              </a:solidFill>
            </a:endParaRPr>
          </a:p>
          <a:p>
            <a:pPr>
              <a:lnSpc>
                <a:spcPct val="80000"/>
              </a:lnSpc>
              <a:spcAft>
                <a:spcPct val="10000"/>
              </a:spcAft>
              <a:buClr>
                <a:schemeClr val="tx1"/>
              </a:buClr>
              <a:buFont typeface="Wingdings" pitchFamily="2" charset="2"/>
              <a:buNone/>
            </a:pPr>
            <a:endParaRPr lang="en-US" altLang="en-US" sz="1400" b="1">
              <a:solidFill>
                <a:schemeClr val="tx1"/>
              </a:solidFill>
            </a:endParaRPr>
          </a:p>
        </p:txBody>
      </p:sp>
      <p:sp>
        <p:nvSpPr>
          <p:cNvPr id="27662" name="AutoShape 23">
            <a:extLst>
              <a:ext uri="{FF2B5EF4-FFF2-40B4-BE49-F238E27FC236}">
                <a16:creationId xmlns:a16="http://schemas.microsoft.com/office/drawing/2014/main" id="{EB4CB790-49B4-544E-A6C0-5E5ABFDE7792}"/>
              </a:ext>
            </a:extLst>
          </p:cNvPr>
          <p:cNvSpPr>
            <a:spLocks/>
          </p:cNvSpPr>
          <p:nvPr/>
        </p:nvSpPr>
        <p:spPr bwMode="auto">
          <a:xfrm>
            <a:off x="4191000" y="4114800"/>
            <a:ext cx="152400" cy="762000"/>
          </a:xfrm>
          <a:prstGeom prst="rightBrace">
            <a:avLst>
              <a:gd name="adj1" fmla="val 41667"/>
              <a:gd name="adj2" fmla="val 52213"/>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27663" name="AutoShape 24">
            <a:extLst>
              <a:ext uri="{FF2B5EF4-FFF2-40B4-BE49-F238E27FC236}">
                <a16:creationId xmlns:a16="http://schemas.microsoft.com/office/drawing/2014/main" id="{31EEE8C9-03CF-4242-8BE7-BCBDD7142EB3}"/>
              </a:ext>
            </a:extLst>
          </p:cNvPr>
          <p:cNvSpPr>
            <a:spLocks/>
          </p:cNvSpPr>
          <p:nvPr/>
        </p:nvSpPr>
        <p:spPr bwMode="auto">
          <a:xfrm>
            <a:off x="4191000" y="5029200"/>
            <a:ext cx="152400" cy="762000"/>
          </a:xfrm>
          <a:prstGeom prst="rightBrace">
            <a:avLst>
              <a:gd name="adj1" fmla="val 41667"/>
              <a:gd name="adj2" fmla="val 52213"/>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pic>
        <p:nvPicPr>
          <p:cNvPr id="2" name="Online Media 1" descr="Mod1slide25.mp3">
            <a:hlinkClick r:id="" action="ppaction://media"/>
            <a:extLst>
              <a:ext uri="{FF2B5EF4-FFF2-40B4-BE49-F238E27FC236}">
                <a16:creationId xmlns:a16="http://schemas.microsoft.com/office/drawing/2014/main" id="{3BF16806-9299-D34F-8A9D-0FC2908CE16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794933" y="29718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a:extLst>
              <a:ext uri="{FF2B5EF4-FFF2-40B4-BE49-F238E27FC236}">
                <a16:creationId xmlns:a16="http://schemas.microsoft.com/office/drawing/2014/main" id="{82213603-EDAF-254D-8B33-00E067CBC17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BDF47D8-63B9-4749-9693-B2B6510D1356}" type="slidenum">
              <a:rPr lang="en-AU" altLang="en-US" sz="1400"/>
              <a:pPr/>
              <a:t>26</a:t>
            </a:fld>
            <a:endParaRPr lang="en-AU" altLang="en-US" sz="1400"/>
          </a:p>
        </p:txBody>
      </p:sp>
      <p:sp>
        <p:nvSpPr>
          <p:cNvPr id="28675" name="Rectangle 2">
            <a:extLst>
              <a:ext uri="{FF2B5EF4-FFF2-40B4-BE49-F238E27FC236}">
                <a16:creationId xmlns:a16="http://schemas.microsoft.com/office/drawing/2014/main" id="{4C8C75A3-6BEA-CA4D-A84E-0FC7FA19C61B}"/>
              </a:ext>
            </a:extLst>
          </p:cNvPr>
          <p:cNvSpPr>
            <a:spLocks noGrp="1" noChangeArrowheads="1"/>
          </p:cNvSpPr>
          <p:nvPr>
            <p:ph type="title"/>
          </p:nvPr>
        </p:nvSpPr>
        <p:spPr>
          <a:xfrm>
            <a:off x="228600" y="138113"/>
            <a:ext cx="7818438" cy="547687"/>
          </a:xfrm>
          <a:ln/>
        </p:spPr>
        <p:txBody>
          <a:bodyPr/>
          <a:lstStyle/>
          <a:p>
            <a:r>
              <a:rPr altLang="en-US" dirty="0"/>
              <a:t>Coding with the </a:t>
            </a:r>
            <a:r>
              <a:rPr lang="en-US" altLang="en-US" dirty="0"/>
              <a:t>GenevaERS</a:t>
            </a:r>
            <a:r>
              <a:rPr altLang="en-US" dirty="0"/>
              <a:t> Tool (2 of 2) </a:t>
            </a:r>
          </a:p>
        </p:txBody>
      </p:sp>
      <p:sp>
        <p:nvSpPr>
          <p:cNvPr id="28676" name="AutoShape 3">
            <a:extLst>
              <a:ext uri="{FF2B5EF4-FFF2-40B4-BE49-F238E27FC236}">
                <a16:creationId xmlns:a16="http://schemas.microsoft.com/office/drawing/2014/main" id="{3B317D46-5672-894E-9AF0-7C759CB4A3A6}"/>
              </a:ext>
            </a:extLst>
          </p:cNvPr>
          <p:cNvSpPr>
            <a:spLocks noChangeArrowheads="1"/>
          </p:cNvSpPr>
          <p:nvPr/>
        </p:nvSpPr>
        <p:spPr bwMode="auto">
          <a:xfrm>
            <a:off x="1905000" y="2133600"/>
            <a:ext cx="91440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ORDER001</a:t>
            </a:r>
          </a:p>
        </p:txBody>
      </p:sp>
      <p:sp>
        <p:nvSpPr>
          <p:cNvPr id="28677" name="AutoShape 4">
            <a:extLst>
              <a:ext uri="{FF2B5EF4-FFF2-40B4-BE49-F238E27FC236}">
                <a16:creationId xmlns:a16="http://schemas.microsoft.com/office/drawing/2014/main" id="{81514BC6-85BD-6D4E-B7C0-0135C3E41301}"/>
              </a:ext>
            </a:extLst>
          </p:cNvPr>
          <p:cNvSpPr>
            <a:spLocks noChangeArrowheads="1"/>
          </p:cNvSpPr>
          <p:nvPr/>
        </p:nvSpPr>
        <p:spPr bwMode="auto">
          <a:xfrm>
            <a:off x="5562600" y="2133600"/>
            <a:ext cx="914400" cy="609600"/>
          </a:xfrm>
          <a:prstGeom prst="flowChartMagneticDisk">
            <a:avLst/>
          </a:prstGeom>
          <a:solidFill>
            <a:srgbClr val="00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OUTPUT</a:t>
            </a:r>
          </a:p>
        </p:txBody>
      </p:sp>
      <p:sp>
        <p:nvSpPr>
          <p:cNvPr id="28678" name="AutoShape 5">
            <a:extLst>
              <a:ext uri="{FF2B5EF4-FFF2-40B4-BE49-F238E27FC236}">
                <a16:creationId xmlns:a16="http://schemas.microsoft.com/office/drawing/2014/main" id="{90425C39-6CF1-F94E-B4C3-632FF3F1A893}"/>
              </a:ext>
            </a:extLst>
          </p:cNvPr>
          <p:cNvSpPr>
            <a:spLocks noChangeArrowheads="1"/>
          </p:cNvSpPr>
          <p:nvPr/>
        </p:nvSpPr>
        <p:spPr bwMode="auto">
          <a:xfrm>
            <a:off x="3657600" y="2133600"/>
            <a:ext cx="914400" cy="609600"/>
          </a:xfrm>
          <a:prstGeom prst="flowChart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200">
                <a:solidFill>
                  <a:schemeClr val="tx1"/>
                </a:solidFill>
                <a:cs typeface="Arial" panose="020B0604020202020204" pitchFamily="34" charset="0"/>
              </a:rPr>
              <a:t>Program</a:t>
            </a:r>
          </a:p>
        </p:txBody>
      </p:sp>
      <p:sp>
        <p:nvSpPr>
          <p:cNvPr id="28679" name="Line 6">
            <a:extLst>
              <a:ext uri="{FF2B5EF4-FFF2-40B4-BE49-F238E27FC236}">
                <a16:creationId xmlns:a16="http://schemas.microsoft.com/office/drawing/2014/main" id="{1D51E846-65AC-784B-9A4E-9A88C6A5604C}"/>
              </a:ext>
            </a:extLst>
          </p:cNvPr>
          <p:cNvSpPr>
            <a:spLocks noChangeShapeType="1"/>
          </p:cNvSpPr>
          <p:nvPr/>
        </p:nvSpPr>
        <p:spPr bwMode="auto">
          <a:xfrm>
            <a:off x="2819400" y="24384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0" name="Line 7">
            <a:extLst>
              <a:ext uri="{FF2B5EF4-FFF2-40B4-BE49-F238E27FC236}">
                <a16:creationId xmlns:a16="http://schemas.microsoft.com/office/drawing/2014/main" id="{03915876-E875-654B-AA12-65F595D0A5CC}"/>
              </a:ext>
            </a:extLst>
          </p:cNvPr>
          <p:cNvSpPr>
            <a:spLocks noChangeShapeType="1"/>
          </p:cNvSpPr>
          <p:nvPr/>
        </p:nvSpPr>
        <p:spPr bwMode="auto">
          <a:xfrm>
            <a:off x="4572000" y="2438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1" name="Rectangle 8">
            <a:extLst>
              <a:ext uri="{FF2B5EF4-FFF2-40B4-BE49-F238E27FC236}">
                <a16:creationId xmlns:a16="http://schemas.microsoft.com/office/drawing/2014/main" id="{47D4D653-BB63-364B-9D8D-3731E51F3441}"/>
              </a:ext>
            </a:extLst>
          </p:cNvPr>
          <p:cNvSpPr>
            <a:spLocks noChangeArrowheads="1"/>
          </p:cNvSpPr>
          <p:nvPr/>
        </p:nvSpPr>
        <p:spPr bwMode="auto">
          <a:xfrm>
            <a:off x="4572000" y="3656013"/>
            <a:ext cx="2670175"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400" i="1" u="sng" dirty="0">
                <a:solidFill>
                  <a:schemeClr val="tx1"/>
                </a:solidFill>
              </a:rPr>
              <a:t>GenevaERS Tool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  </a:t>
            </a:r>
          </a:p>
          <a:p>
            <a:pPr>
              <a:lnSpc>
                <a:spcPct val="100000"/>
              </a:lnSpc>
              <a:spcAft>
                <a:spcPct val="10000"/>
              </a:spcAft>
              <a:buClr>
                <a:schemeClr val="tx1"/>
              </a:buClr>
              <a:buFont typeface="Wingdings" pitchFamily="2" charset="2"/>
              <a:buNone/>
            </a:pPr>
            <a:r>
              <a:rPr lang="en-US" altLang="en-US" sz="1400" dirty="0" err="1">
                <a:solidFill>
                  <a:schemeClr val="tx1"/>
                </a:solidFill>
              </a:rPr>
              <a:t>WorkBench</a:t>
            </a:r>
            <a:r>
              <a:rPr lang="en-US" altLang="en-US" sz="1400" dirty="0">
                <a:solidFill>
                  <a:schemeClr val="tx1"/>
                </a:solidFill>
              </a:rPr>
              <a:t> (WB)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Performance Engine (PE)</a:t>
            </a:r>
          </a:p>
        </p:txBody>
      </p:sp>
      <p:sp>
        <p:nvSpPr>
          <p:cNvPr id="28682" name="Rectangle 11">
            <a:extLst>
              <a:ext uri="{FF2B5EF4-FFF2-40B4-BE49-F238E27FC236}">
                <a16:creationId xmlns:a16="http://schemas.microsoft.com/office/drawing/2014/main" id="{2E5BED4A-1829-B441-87E0-40760CAC14B2}"/>
              </a:ext>
            </a:extLst>
          </p:cNvPr>
          <p:cNvSpPr>
            <a:spLocks noChangeArrowheads="1"/>
          </p:cNvSpPr>
          <p:nvPr/>
        </p:nvSpPr>
        <p:spPr bwMode="auto">
          <a:xfrm>
            <a:off x="1752600" y="3657600"/>
            <a:ext cx="2670175"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419100" eaLnBrk="0" hangingPunct="0">
              <a:defRPr sz="2200">
                <a:solidFill>
                  <a:schemeClr val="hlink"/>
                </a:solidFill>
                <a:latin typeface="Arial" panose="020B0604020202020204" pitchFamily="34" charset="0"/>
              </a:defRPr>
            </a:lvl1pPr>
            <a:lvl2pPr marL="876300" indent="-419100" eaLnBrk="0" hangingPunct="0">
              <a:defRPr sz="2200">
                <a:solidFill>
                  <a:schemeClr val="hlink"/>
                </a:solidFill>
                <a:latin typeface="Arial" panose="020B0604020202020204" pitchFamily="34" charset="0"/>
              </a:defRPr>
            </a:lvl2pPr>
            <a:lvl3pPr marL="1333500" indent="-419100" eaLnBrk="0" hangingPunct="0">
              <a:defRPr sz="2200">
                <a:solidFill>
                  <a:schemeClr val="hlink"/>
                </a:solidFill>
                <a:latin typeface="Arial" panose="020B0604020202020204" pitchFamily="34" charset="0"/>
              </a:defRPr>
            </a:lvl3pPr>
            <a:lvl4pPr marL="1790700" indent="-419100" eaLnBrk="0" hangingPunct="0">
              <a:defRPr sz="2200">
                <a:solidFill>
                  <a:schemeClr val="hlink"/>
                </a:solidFill>
                <a:latin typeface="Arial" panose="020B0604020202020204" pitchFamily="34" charset="0"/>
              </a:defRPr>
            </a:lvl4pPr>
            <a:lvl5pPr marL="2247900" indent="-419100" eaLnBrk="0" hangingPunct="0">
              <a:defRPr sz="2200">
                <a:solidFill>
                  <a:schemeClr val="hlink"/>
                </a:solidFill>
                <a:latin typeface="Arial" panose="020B0604020202020204" pitchFamily="34" charset="0"/>
              </a:defRPr>
            </a:lvl5pPr>
            <a:lvl6pPr marL="27051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31623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6195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4076700" indent="-4191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400" i="1" u="sng">
                <a:solidFill>
                  <a:schemeClr val="tx1"/>
                </a:solidFill>
              </a:rPr>
              <a:t>Conventional Programming</a:t>
            </a:r>
          </a:p>
          <a:p>
            <a:pPr algn="ctr">
              <a:lnSpc>
                <a:spcPct val="100000"/>
              </a:lnSpc>
              <a:spcAft>
                <a:spcPct val="10000"/>
              </a:spcAft>
              <a:buClr>
                <a:schemeClr val="tx1"/>
              </a:buClr>
              <a:buFont typeface="Wingdings" pitchFamily="2" charset="2"/>
              <a:buNone/>
            </a:pPr>
            <a:endParaRPr lang="en-US" altLang="en-US" sz="1400">
              <a:solidFill>
                <a:schemeClr val="tx1"/>
              </a:solidFill>
            </a:endParaRPr>
          </a:p>
          <a:p>
            <a:pPr>
              <a:lnSpc>
                <a:spcPct val="100000"/>
              </a:lnSpc>
              <a:spcAft>
                <a:spcPct val="10000"/>
              </a:spcAft>
              <a:buClr>
                <a:schemeClr val="tx1"/>
              </a:buClr>
              <a:buFont typeface="Wingdings" pitchFamily="2" charset="2"/>
              <a:buAutoNum type="arabicPeriod"/>
            </a:pPr>
            <a:r>
              <a:rPr lang="en-US" altLang="en-US" sz="1400">
                <a:solidFill>
                  <a:schemeClr val="tx1"/>
                </a:solidFill>
              </a:rPr>
              <a:t>Define files </a:t>
            </a:r>
          </a:p>
          <a:p>
            <a:pPr>
              <a:lnSpc>
                <a:spcPct val="100000"/>
              </a:lnSpc>
              <a:spcAft>
                <a:spcPct val="10000"/>
              </a:spcAft>
              <a:buClr>
                <a:schemeClr val="tx1"/>
              </a:buClr>
              <a:buFont typeface="Wingdings" pitchFamily="2" charset="2"/>
              <a:buAutoNum type="arabicPeriod"/>
            </a:pPr>
            <a:r>
              <a:rPr lang="en-US" altLang="en-US" sz="1400">
                <a:solidFill>
                  <a:schemeClr val="tx1"/>
                </a:solidFill>
              </a:rPr>
              <a:t>Define records  </a:t>
            </a:r>
          </a:p>
          <a:p>
            <a:pPr>
              <a:lnSpc>
                <a:spcPct val="100000"/>
              </a:lnSpc>
              <a:spcAft>
                <a:spcPct val="10000"/>
              </a:spcAft>
              <a:buClr>
                <a:schemeClr val="tx1"/>
              </a:buClr>
              <a:buFont typeface="Wingdings" pitchFamily="2" charset="2"/>
              <a:buAutoNum type="arabicPeriod"/>
            </a:pPr>
            <a:r>
              <a:rPr lang="en-US" altLang="en-US" sz="1400">
                <a:solidFill>
                  <a:schemeClr val="tx1"/>
                </a:solidFill>
              </a:rPr>
              <a:t>Code business logic</a:t>
            </a:r>
          </a:p>
          <a:p>
            <a:pPr>
              <a:lnSpc>
                <a:spcPct val="100000"/>
              </a:lnSpc>
              <a:spcAft>
                <a:spcPct val="10000"/>
              </a:spcAft>
              <a:buClr>
                <a:schemeClr val="tx1"/>
              </a:buClr>
              <a:buFont typeface="Wingdings" pitchFamily="2" charset="2"/>
              <a:buNone/>
            </a:pPr>
            <a:endParaRPr lang="en-US" altLang="en-US" sz="1400">
              <a:solidFill>
                <a:schemeClr val="tx1"/>
              </a:solidFill>
            </a:endParaRPr>
          </a:p>
          <a:p>
            <a:pPr>
              <a:lnSpc>
                <a:spcPct val="100000"/>
              </a:lnSpc>
              <a:spcAft>
                <a:spcPct val="10000"/>
              </a:spcAft>
              <a:buClr>
                <a:schemeClr val="tx1"/>
              </a:buClr>
              <a:buFont typeface="Wingdings" pitchFamily="2" charset="2"/>
              <a:buAutoNum type="arabicPeriod" startAt="4"/>
            </a:pPr>
            <a:r>
              <a:rPr lang="en-US" altLang="en-US" sz="1400">
                <a:solidFill>
                  <a:schemeClr val="tx1"/>
                </a:solidFill>
              </a:rPr>
              <a:t>Compile program</a:t>
            </a:r>
          </a:p>
          <a:p>
            <a:pPr>
              <a:lnSpc>
                <a:spcPct val="100000"/>
              </a:lnSpc>
              <a:spcAft>
                <a:spcPct val="10000"/>
              </a:spcAft>
              <a:buClr>
                <a:schemeClr val="tx1"/>
              </a:buClr>
              <a:buFont typeface="Wingdings" pitchFamily="2" charset="2"/>
              <a:buAutoNum type="arabicPeriod" startAt="4"/>
            </a:pPr>
            <a:r>
              <a:rPr lang="en-US" altLang="en-US" sz="1400">
                <a:solidFill>
                  <a:schemeClr val="tx1"/>
                </a:solidFill>
              </a:rPr>
              <a:t>Link program</a:t>
            </a:r>
          </a:p>
          <a:p>
            <a:pPr>
              <a:lnSpc>
                <a:spcPct val="100000"/>
              </a:lnSpc>
              <a:spcAft>
                <a:spcPct val="10000"/>
              </a:spcAft>
              <a:buClr>
                <a:schemeClr val="tx1"/>
              </a:buClr>
              <a:buFont typeface="Wingdings" pitchFamily="2" charset="2"/>
              <a:buAutoNum type="arabicPeriod" startAt="4"/>
            </a:pPr>
            <a:r>
              <a:rPr lang="en-US" altLang="en-US" sz="1400">
                <a:solidFill>
                  <a:schemeClr val="tx1"/>
                </a:solidFill>
              </a:rPr>
              <a:t>Run program</a:t>
            </a:r>
            <a:endParaRPr lang="en-US" altLang="en-US" sz="1400" b="1">
              <a:solidFill>
                <a:schemeClr val="tx1"/>
              </a:solidFill>
            </a:endParaRPr>
          </a:p>
        </p:txBody>
      </p:sp>
      <p:sp>
        <p:nvSpPr>
          <p:cNvPr id="28683" name="Rectangle 12">
            <a:extLst>
              <a:ext uri="{FF2B5EF4-FFF2-40B4-BE49-F238E27FC236}">
                <a16:creationId xmlns:a16="http://schemas.microsoft.com/office/drawing/2014/main" id="{B7D95B11-6394-DB49-9C25-1E745CF2E9DA}"/>
              </a:ext>
            </a:extLst>
          </p:cNvPr>
          <p:cNvSpPr>
            <a:spLocks noChangeArrowheads="1"/>
          </p:cNvSpPr>
          <p:nvPr/>
        </p:nvSpPr>
        <p:spPr bwMode="auto">
          <a:xfrm>
            <a:off x="4572000" y="3656013"/>
            <a:ext cx="2670175"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400" i="1" u="sng" dirty="0">
                <a:solidFill>
                  <a:schemeClr val="tx1"/>
                </a:solidFill>
              </a:rPr>
              <a:t>GenevaERS Tool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  </a:t>
            </a:r>
          </a:p>
          <a:p>
            <a:pPr>
              <a:lnSpc>
                <a:spcPct val="100000"/>
              </a:lnSpc>
              <a:spcAft>
                <a:spcPct val="10000"/>
              </a:spcAft>
              <a:buClr>
                <a:schemeClr val="tx1"/>
              </a:buClr>
              <a:buFont typeface="Wingdings" pitchFamily="2" charset="2"/>
              <a:buNone/>
            </a:pPr>
            <a:r>
              <a:rPr lang="en-US" altLang="en-US" sz="1400" dirty="0" err="1">
                <a:solidFill>
                  <a:schemeClr val="tx1"/>
                </a:solidFill>
              </a:rPr>
              <a:t>WorkBench</a:t>
            </a:r>
            <a:r>
              <a:rPr lang="en-US" altLang="en-US" sz="1400" dirty="0">
                <a:solidFill>
                  <a:schemeClr val="tx1"/>
                </a:solidFill>
              </a:rPr>
              <a:t> (WB)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Performance Engine (PE)</a:t>
            </a:r>
          </a:p>
        </p:txBody>
      </p:sp>
      <p:sp>
        <p:nvSpPr>
          <p:cNvPr id="28684" name="Rectangle 15">
            <a:extLst>
              <a:ext uri="{FF2B5EF4-FFF2-40B4-BE49-F238E27FC236}">
                <a16:creationId xmlns:a16="http://schemas.microsoft.com/office/drawing/2014/main" id="{3642A1BD-76A8-7B4E-B1D6-8A9D715B58E3}"/>
              </a:ext>
            </a:extLst>
          </p:cNvPr>
          <p:cNvSpPr>
            <a:spLocks noChangeArrowheads="1"/>
          </p:cNvSpPr>
          <p:nvPr/>
        </p:nvSpPr>
        <p:spPr bwMode="auto">
          <a:xfrm>
            <a:off x="4572000" y="3657600"/>
            <a:ext cx="2670175"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400" i="1" u="sng" dirty="0">
                <a:solidFill>
                  <a:schemeClr val="tx1"/>
                </a:solidFill>
              </a:rPr>
              <a:t>GenevaERS Tool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  </a:t>
            </a:r>
          </a:p>
          <a:p>
            <a:pPr>
              <a:lnSpc>
                <a:spcPct val="100000"/>
              </a:lnSpc>
              <a:spcAft>
                <a:spcPct val="10000"/>
              </a:spcAft>
              <a:buClr>
                <a:schemeClr val="tx1"/>
              </a:buClr>
              <a:buFont typeface="Wingdings" pitchFamily="2" charset="2"/>
              <a:buNone/>
            </a:pPr>
            <a:r>
              <a:rPr lang="en-US" altLang="en-US" sz="1400" dirty="0" err="1">
                <a:solidFill>
                  <a:schemeClr val="tx1"/>
                </a:solidFill>
              </a:rPr>
              <a:t>WorkBench</a:t>
            </a:r>
            <a:r>
              <a:rPr lang="en-US" altLang="en-US" sz="1400" dirty="0">
                <a:solidFill>
                  <a:schemeClr val="tx1"/>
                </a:solidFill>
              </a:rPr>
              <a:t> (WB) </a:t>
            </a: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endParaRPr lang="en-US" altLang="en-US" sz="1400" dirty="0">
              <a:solidFill>
                <a:schemeClr val="tx1"/>
              </a:solidFill>
            </a:endParaRPr>
          </a:p>
          <a:p>
            <a:pPr>
              <a:lnSpc>
                <a:spcPct val="100000"/>
              </a:lnSpc>
              <a:spcAft>
                <a:spcPct val="10000"/>
              </a:spcAft>
              <a:buClr>
                <a:schemeClr val="tx1"/>
              </a:buClr>
              <a:buFont typeface="Wingdings" pitchFamily="2" charset="2"/>
              <a:buNone/>
            </a:pPr>
            <a:r>
              <a:rPr lang="en-US" altLang="en-US" sz="1400" dirty="0">
                <a:solidFill>
                  <a:schemeClr val="tx1"/>
                </a:solidFill>
              </a:rPr>
              <a:t>Performance Engine (PE)</a:t>
            </a:r>
          </a:p>
        </p:txBody>
      </p:sp>
      <p:sp>
        <p:nvSpPr>
          <p:cNvPr id="28685" name="Rectangle 17">
            <a:extLst>
              <a:ext uri="{FF2B5EF4-FFF2-40B4-BE49-F238E27FC236}">
                <a16:creationId xmlns:a16="http://schemas.microsoft.com/office/drawing/2014/main" id="{744A13F6-05B4-CE4A-BF29-D36EDB0021D8}"/>
              </a:ext>
            </a:extLst>
          </p:cNvPr>
          <p:cNvSpPr>
            <a:spLocks noChangeArrowheads="1"/>
          </p:cNvSpPr>
          <p:nvPr/>
        </p:nvSpPr>
        <p:spPr bwMode="auto">
          <a:xfrm>
            <a:off x="1905000" y="2971800"/>
            <a:ext cx="6400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80000"/>
              </a:lnSpc>
              <a:spcAft>
                <a:spcPct val="10000"/>
              </a:spcAft>
              <a:buClr>
                <a:schemeClr val="tx1"/>
              </a:buClr>
              <a:buFont typeface="Wingdings" pitchFamily="2" charset="2"/>
              <a:buNone/>
            </a:pPr>
            <a:r>
              <a:rPr lang="en-US" altLang="en-US" sz="1400" b="1">
                <a:solidFill>
                  <a:schemeClr val="tx1"/>
                </a:solidFill>
              </a:rPr>
              <a:t>From the ORDER001 file, select the ORDER-ID, CUSTOMER-ID, </a:t>
            </a:r>
          </a:p>
          <a:p>
            <a:pPr>
              <a:lnSpc>
                <a:spcPct val="80000"/>
              </a:lnSpc>
              <a:spcAft>
                <a:spcPct val="10000"/>
              </a:spcAft>
              <a:buClr>
                <a:schemeClr val="tx1"/>
              </a:buClr>
              <a:buFont typeface="Wingdings" pitchFamily="2" charset="2"/>
              <a:buNone/>
            </a:pPr>
            <a:r>
              <a:rPr lang="en-US" altLang="en-US" sz="1400" b="1">
                <a:solidFill>
                  <a:schemeClr val="tx1"/>
                </a:solidFill>
              </a:rPr>
              <a:t>and TOTAL-AMOUNT fields. </a:t>
            </a:r>
          </a:p>
          <a:p>
            <a:pPr>
              <a:lnSpc>
                <a:spcPct val="80000"/>
              </a:lnSpc>
              <a:spcAft>
                <a:spcPct val="10000"/>
              </a:spcAft>
              <a:buClr>
                <a:schemeClr val="tx1"/>
              </a:buClr>
              <a:buFont typeface="Wingdings" pitchFamily="2" charset="2"/>
              <a:buNone/>
            </a:pPr>
            <a:endParaRPr lang="en-US" altLang="en-US" sz="1400" b="1">
              <a:solidFill>
                <a:schemeClr val="tx1"/>
              </a:solidFill>
            </a:endParaRPr>
          </a:p>
          <a:p>
            <a:pPr>
              <a:lnSpc>
                <a:spcPct val="80000"/>
              </a:lnSpc>
              <a:spcAft>
                <a:spcPct val="10000"/>
              </a:spcAft>
              <a:buClr>
                <a:schemeClr val="tx1"/>
              </a:buClr>
              <a:buFont typeface="Wingdings" pitchFamily="2" charset="2"/>
              <a:buNone/>
            </a:pPr>
            <a:endParaRPr lang="en-US" altLang="en-US" sz="1400" b="1">
              <a:solidFill>
                <a:schemeClr val="tx1"/>
              </a:solidFill>
            </a:endParaRPr>
          </a:p>
        </p:txBody>
      </p:sp>
      <p:sp>
        <p:nvSpPr>
          <p:cNvPr id="28686" name="AutoShape 19">
            <a:extLst>
              <a:ext uri="{FF2B5EF4-FFF2-40B4-BE49-F238E27FC236}">
                <a16:creationId xmlns:a16="http://schemas.microsoft.com/office/drawing/2014/main" id="{DA542A18-4D11-D644-8D79-BD32535FCFB4}"/>
              </a:ext>
            </a:extLst>
          </p:cNvPr>
          <p:cNvSpPr>
            <a:spLocks/>
          </p:cNvSpPr>
          <p:nvPr/>
        </p:nvSpPr>
        <p:spPr bwMode="auto">
          <a:xfrm>
            <a:off x="4191000" y="5029200"/>
            <a:ext cx="152400" cy="762000"/>
          </a:xfrm>
          <a:prstGeom prst="rightBrace">
            <a:avLst>
              <a:gd name="adj1" fmla="val 41667"/>
              <a:gd name="adj2" fmla="val 52213"/>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28687" name="AutoShape 20">
            <a:extLst>
              <a:ext uri="{FF2B5EF4-FFF2-40B4-BE49-F238E27FC236}">
                <a16:creationId xmlns:a16="http://schemas.microsoft.com/office/drawing/2014/main" id="{8333B83B-1208-B544-8D04-50E8E256F204}"/>
              </a:ext>
            </a:extLst>
          </p:cNvPr>
          <p:cNvSpPr>
            <a:spLocks/>
          </p:cNvSpPr>
          <p:nvPr/>
        </p:nvSpPr>
        <p:spPr bwMode="auto">
          <a:xfrm>
            <a:off x="4191000" y="4114800"/>
            <a:ext cx="152400" cy="762000"/>
          </a:xfrm>
          <a:prstGeom prst="rightBrace">
            <a:avLst>
              <a:gd name="adj1" fmla="val 41667"/>
              <a:gd name="adj2" fmla="val 52213"/>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28688" name="AutoShape 21">
            <a:extLst>
              <a:ext uri="{FF2B5EF4-FFF2-40B4-BE49-F238E27FC236}">
                <a16:creationId xmlns:a16="http://schemas.microsoft.com/office/drawing/2014/main" id="{6F430E7B-796E-7547-B2D0-733AEA12B4EF}"/>
              </a:ext>
            </a:extLst>
          </p:cNvPr>
          <p:cNvSpPr>
            <a:spLocks/>
          </p:cNvSpPr>
          <p:nvPr/>
        </p:nvSpPr>
        <p:spPr bwMode="auto">
          <a:xfrm rot="10800000">
            <a:off x="1676400" y="4114800"/>
            <a:ext cx="76200" cy="457200"/>
          </a:xfrm>
          <a:prstGeom prst="rightBrace">
            <a:avLst>
              <a:gd name="adj1" fmla="val 50000"/>
              <a:gd name="adj2" fmla="val 52213"/>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rot="10800000"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28689" name="AutoShape 22">
            <a:extLst>
              <a:ext uri="{FF2B5EF4-FFF2-40B4-BE49-F238E27FC236}">
                <a16:creationId xmlns:a16="http://schemas.microsoft.com/office/drawing/2014/main" id="{84B62A78-C665-E143-A3F0-F0B761FF4822}"/>
              </a:ext>
            </a:extLst>
          </p:cNvPr>
          <p:cNvSpPr>
            <a:spLocks/>
          </p:cNvSpPr>
          <p:nvPr/>
        </p:nvSpPr>
        <p:spPr bwMode="auto">
          <a:xfrm rot="10800000">
            <a:off x="1676400" y="5105400"/>
            <a:ext cx="76200" cy="609600"/>
          </a:xfrm>
          <a:prstGeom prst="rightBrace">
            <a:avLst>
              <a:gd name="adj1" fmla="val 66667"/>
              <a:gd name="adj2" fmla="val 52213"/>
            </a:avLst>
          </a:prstGeom>
          <a:noFill/>
          <a:ln w="25400">
            <a:solidFill>
              <a:srgbClr val="3366FF"/>
            </a:solidFill>
            <a:round/>
            <a:headEnd/>
            <a:tailEnd/>
          </a:ln>
          <a:extLst>
            <a:ext uri="{909E8E84-426E-40DD-AFC4-6F175D3DCCD1}">
              <a14:hiddenFill xmlns:a14="http://schemas.microsoft.com/office/drawing/2010/main">
                <a:solidFill>
                  <a:srgbClr val="FFFFFF"/>
                </a:solidFill>
              </a14:hiddenFill>
            </a:ext>
          </a:extLst>
        </p:spPr>
        <p:txBody>
          <a:bodyPr rot="10800000"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rgbClr val="FF0000"/>
              </a:solidFill>
            </a:endParaRPr>
          </a:p>
        </p:txBody>
      </p:sp>
      <p:sp>
        <p:nvSpPr>
          <p:cNvPr id="28690" name="Text Box 23">
            <a:extLst>
              <a:ext uri="{FF2B5EF4-FFF2-40B4-BE49-F238E27FC236}">
                <a16:creationId xmlns:a16="http://schemas.microsoft.com/office/drawing/2014/main" id="{31AD5491-F325-3549-8971-7C2765A6583B}"/>
              </a:ext>
            </a:extLst>
          </p:cNvPr>
          <p:cNvSpPr txBox="1">
            <a:spLocks noChangeArrowheads="1"/>
          </p:cNvSpPr>
          <p:nvPr/>
        </p:nvSpPr>
        <p:spPr bwMode="auto">
          <a:xfrm>
            <a:off x="182563" y="2343150"/>
            <a:ext cx="1341437"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600">
                <a:solidFill>
                  <a:srgbClr val="0033CC"/>
                </a:solidFill>
              </a:rPr>
              <a:t>Covered in the “Creating Metadata” training module</a:t>
            </a:r>
          </a:p>
        </p:txBody>
      </p:sp>
      <p:sp>
        <p:nvSpPr>
          <p:cNvPr id="28691" name="Text Box 24">
            <a:extLst>
              <a:ext uri="{FF2B5EF4-FFF2-40B4-BE49-F238E27FC236}">
                <a16:creationId xmlns:a16="http://schemas.microsoft.com/office/drawing/2014/main" id="{5D3833F3-1F47-2C45-BD8D-386E61453425}"/>
              </a:ext>
            </a:extLst>
          </p:cNvPr>
          <p:cNvSpPr txBox="1">
            <a:spLocks noChangeArrowheads="1"/>
          </p:cNvSpPr>
          <p:nvPr/>
        </p:nvSpPr>
        <p:spPr bwMode="auto">
          <a:xfrm>
            <a:off x="174625" y="4356100"/>
            <a:ext cx="13414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600">
                <a:solidFill>
                  <a:srgbClr val="0033CC"/>
                </a:solidFill>
              </a:rPr>
              <a:t>Covered in the following slides</a:t>
            </a:r>
          </a:p>
        </p:txBody>
      </p:sp>
      <p:sp>
        <p:nvSpPr>
          <p:cNvPr id="28692" name="Text Box 25">
            <a:extLst>
              <a:ext uri="{FF2B5EF4-FFF2-40B4-BE49-F238E27FC236}">
                <a16:creationId xmlns:a16="http://schemas.microsoft.com/office/drawing/2014/main" id="{1D77A7A6-F8E6-8F42-A9FC-610CC28CBA6B}"/>
              </a:ext>
            </a:extLst>
          </p:cNvPr>
          <p:cNvSpPr txBox="1">
            <a:spLocks noChangeArrowheads="1"/>
          </p:cNvSpPr>
          <p:nvPr/>
        </p:nvSpPr>
        <p:spPr bwMode="auto">
          <a:xfrm>
            <a:off x="152400" y="5162550"/>
            <a:ext cx="1447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600">
                <a:solidFill>
                  <a:srgbClr val="0033CC"/>
                </a:solidFill>
              </a:rPr>
              <a:t>Covered in the “Performance Engine Overview” training module</a:t>
            </a:r>
          </a:p>
        </p:txBody>
      </p:sp>
      <p:sp>
        <p:nvSpPr>
          <p:cNvPr id="28693" name="Line 26">
            <a:extLst>
              <a:ext uri="{FF2B5EF4-FFF2-40B4-BE49-F238E27FC236}">
                <a16:creationId xmlns:a16="http://schemas.microsoft.com/office/drawing/2014/main" id="{F90CED3B-7EFD-394B-9966-163B0CF25717}"/>
              </a:ext>
            </a:extLst>
          </p:cNvPr>
          <p:cNvSpPr>
            <a:spLocks noChangeShapeType="1"/>
          </p:cNvSpPr>
          <p:nvPr/>
        </p:nvSpPr>
        <p:spPr bwMode="auto">
          <a:xfrm>
            <a:off x="762000" y="3657600"/>
            <a:ext cx="838200" cy="6858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8694" name="Line 27">
            <a:extLst>
              <a:ext uri="{FF2B5EF4-FFF2-40B4-BE49-F238E27FC236}">
                <a16:creationId xmlns:a16="http://schemas.microsoft.com/office/drawing/2014/main" id="{DF9A41E0-B9FB-464C-8B97-A53CEA2CE10F}"/>
              </a:ext>
            </a:extLst>
          </p:cNvPr>
          <p:cNvSpPr>
            <a:spLocks noChangeShapeType="1"/>
          </p:cNvSpPr>
          <p:nvPr/>
        </p:nvSpPr>
        <p:spPr bwMode="auto">
          <a:xfrm flipV="1">
            <a:off x="1371600" y="5410200"/>
            <a:ext cx="304800" cy="3810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28695" name="Line 28">
            <a:extLst>
              <a:ext uri="{FF2B5EF4-FFF2-40B4-BE49-F238E27FC236}">
                <a16:creationId xmlns:a16="http://schemas.microsoft.com/office/drawing/2014/main" id="{23C6BAE5-E460-CF49-8F4C-91D2C9A9D8CD}"/>
              </a:ext>
            </a:extLst>
          </p:cNvPr>
          <p:cNvSpPr>
            <a:spLocks noChangeShapeType="1"/>
          </p:cNvSpPr>
          <p:nvPr/>
        </p:nvSpPr>
        <p:spPr bwMode="auto">
          <a:xfrm>
            <a:off x="1447800" y="4724400"/>
            <a:ext cx="304800" cy="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1slide26.mp3">
            <a:hlinkClick r:id="" action="ppaction://media"/>
            <a:extLst>
              <a:ext uri="{FF2B5EF4-FFF2-40B4-BE49-F238E27FC236}">
                <a16:creationId xmlns:a16="http://schemas.microsoft.com/office/drawing/2014/main" id="{73EEE9CE-0EFC-954C-A71B-1AD6789760F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709737" y="2936346"/>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6" name="Picture 10" descr="slide27">
            <a:extLst>
              <a:ext uri="{FF2B5EF4-FFF2-40B4-BE49-F238E27FC236}">
                <a16:creationId xmlns:a16="http://schemas.microsoft.com/office/drawing/2014/main" id="{9F24FB1B-0968-BE46-8730-19EB9819269A}"/>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70000" y="1439863"/>
            <a:ext cx="7358063" cy="4310062"/>
          </a:xfrm>
          <a:prstGeom prst="rect">
            <a:avLst/>
          </a:prstGeom>
          <a:noFill/>
          <a:extLst>
            <a:ext uri="{909E8E84-426E-40DD-AFC4-6F175D3DCCD1}">
              <a14:hiddenFill xmlns:a14="http://schemas.microsoft.com/office/drawing/2010/main">
                <a:solidFill>
                  <a:srgbClr val="FFFFFF"/>
                </a:solidFill>
              </a14:hiddenFill>
            </a:ext>
          </a:extLst>
        </p:spPr>
      </p:pic>
      <p:sp>
        <p:nvSpPr>
          <p:cNvPr id="29698" name="Rectangle 9">
            <a:extLst>
              <a:ext uri="{FF2B5EF4-FFF2-40B4-BE49-F238E27FC236}">
                <a16:creationId xmlns:a16="http://schemas.microsoft.com/office/drawing/2014/main" id="{384BF043-B3F8-6B44-8B8F-F3E1DA90D9D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EACEF51-3A37-CC42-BC43-D15E514EBA9F}" type="slidenum">
              <a:rPr lang="en-AU" altLang="en-US" sz="1400"/>
              <a:pPr/>
              <a:t>27</a:t>
            </a:fld>
            <a:endParaRPr lang="en-AU" altLang="en-US" sz="1400"/>
          </a:p>
        </p:txBody>
      </p:sp>
      <p:sp>
        <p:nvSpPr>
          <p:cNvPr id="29700" name="Rectangle 2">
            <a:extLst>
              <a:ext uri="{FF2B5EF4-FFF2-40B4-BE49-F238E27FC236}">
                <a16:creationId xmlns:a16="http://schemas.microsoft.com/office/drawing/2014/main" id="{027D4B3F-F87C-7A4F-9C25-06CDC43572F0}"/>
              </a:ext>
            </a:extLst>
          </p:cNvPr>
          <p:cNvSpPr>
            <a:spLocks noGrp="1" noChangeArrowheads="1"/>
          </p:cNvSpPr>
          <p:nvPr>
            <p:ph type="title"/>
          </p:nvPr>
        </p:nvSpPr>
        <p:spPr>
          <a:xfrm>
            <a:off x="228600" y="0"/>
            <a:ext cx="7818438" cy="547688"/>
          </a:xfrm>
          <a:ln/>
        </p:spPr>
        <p:txBody>
          <a:bodyPr/>
          <a:lstStyle/>
          <a:p>
            <a:r>
              <a:rPr altLang="en-US"/>
              <a:t>Creating a New View (1 of 2)</a:t>
            </a:r>
            <a:endParaRPr altLang="en-US">
              <a:solidFill>
                <a:srgbClr val="FF0000"/>
              </a:solidFill>
            </a:endParaRPr>
          </a:p>
        </p:txBody>
      </p:sp>
      <p:sp>
        <p:nvSpPr>
          <p:cNvPr id="29701" name="Rectangle 5">
            <a:extLst>
              <a:ext uri="{FF2B5EF4-FFF2-40B4-BE49-F238E27FC236}">
                <a16:creationId xmlns:a16="http://schemas.microsoft.com/office/drawing/2014/main" id="{FA4C5DE4-5A55-2447-A239-8BCA8AA4DD1D}"/>
              </a:ext>
            </a:extLst>
          </p:cNvPr>
          <p:cNvSpPr>
            <a:spLocks noChangeArrowheads="1"/>
          </p:cNvSpPr>
          <p:nvPr/>
        </p:nvSpPr>
        <p:spPr bwMode="auto">
          <a:xfrm>
            <a:off x="1668463" y="1622425"/>
            <a:ext cx="838200" cy="914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9702" name="Rectangle 6">
            <a:extLst>
              <a:ext uri="{FF2B5EF4-FFF2-40B4-BE49-F238E27FC236}">
                <a16:creationId xmlns:a16="http://schemas.microsoft.com/office/drawing/2014/main" id="{5A2EF59A-B3C4-2042-AC10-7381D9C0A440}"/>
              </a:ext>
            </a:extLst>
          </p:cNvPr>
          <p:cNvSpPr>
            <a:spLocks noChangeArrowheads="1"/>
          </p:cNvSpPr>
          <p:nvPr/>
        </p:nvSpPr>
        <p:spPr bwMode="auto">
          <a:xfrm>
            <a:off x="2506663" y="1622425"/>
            <a:ext cx="784225" cy="1295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27.mp3">
            <a:hlinkClick r:id="" action="ppaction://media"/>
            <a:extLst>
              <a:ext uri="{FF2B5EF4-FFF2-40B4-BE49-F238E27FC236}">
                <a16:creationId xmlns:a16="http://schemas.microsoft.com/office/drawing/2014/main" id="{3FACF5A1-8EB1-5147-92FA-89EF9B3417C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625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a:extLst>
              <a:ext uri="{FF2B5EF4-FFF2-40B4-BE49-F238E27FC236}">
                <a16:creationId xmlns:a16="http://schemas.microsoft.com/office/drawing/2014/main" id="{0BFDC732-3A01-EB4C-97AD-0CEFB00ED25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EB41A25-6520-8A4A-875B-8D783A4ADCC2}" type="slidenum">
              <a:rPr lang="en-AU" altLang="en-US" sz="1400"/>
              <a:pPr/>
              <a:t>28</a:t>
            </a:fld>
            <a:endParaRPr lang="en-AU" altLang="en-US" sz="1400"/>
          </a:p>
        </p:txBody>
      </p:sp>
      <p:sp>
        <p:nvSpPr>
          <p:cNvPr id="30723" name="Rectangle 2">
            <a:extLst>
              <a:ext uri="{FF2B5EF4-FFF2-40B4-BE49-F238E27FC236}">
                <a16:creationId xmlns:a16="http://schemas.microsoft.com/office/drawing/2014/main" id="{0088A311-CC24-3A40-85D4-376AC82E639A}"/>
              </a:ext>
            </a:extLst>
          </p:cNvPr>
          <p:cNvSpPr>
            <a:spLocks noGrp="1" noChangeArrowheads="1"/>
          </p:cNvSpPr>
          <p:nvPr>
            <p:ph type="title"/>
          </p:nvPr>
        </p:nvSpPr>
        <p:spPr>
          <a:xfrm>
            <a:off x="228600" y="138113"/>
            <a:ext cx="7818438" cy="547687"/>
          </a:xfrm>
          <a:ln/>
        </p:spPr>
        <p:txBody>
          <a:bodyPr/>
          <a:lstStyle/>
          <a:p>
            <a:r>
              <a:rPr altLang="en-US"/>
              <a:t>Creating a New View (2 of 2)</a:t>
            </a:r>
          </a:p>
        </p:txBody>
      </p:sp>
      <p:pic>
        <p:nvPicPr>
          <p:cNvPr id="30728" name="Picture 8" descr="slide28">
            <a:extLst>
              <a:ext uri="{FF2B5EF4-FFF2-40B4-BE49-F238E27FC236}">
                <a16:creationId xmlns:a16="http://schemas.microsoft.com/office/drawing/2014/main" id="{E98844A2-EFF2-0446-9847-5D50E3B2CD16}"/>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70000" y="1435100"/>
            <a:ext cx="7358063" cy="4475163"/>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descr="Mod1slide28.mp3">
            <a:hlinkClick r:id="" action="ppaction://media"/>
            <a:extLst>
              <a:ext uri="{FF2B5EF4-FFF2-40B4-BE49-F238E27FC236}">
                <a16:creationId xmlns:a16="http://schemas.microsoft.com/office/drawing/2014/main" id="{46666DFA-5706-404A-AD3A-81126C61319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17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9" name="Picture 15" descr="slide29">
            <a:extLst>
              <a:ext uri="{FF2B5EF4-FFF2-40B4-BE49-F238E27FC236}">
                <a16:creationId xmlns:a16="http://schemas.microsoft.com/office/drawing/2014/main" id="{BA50D745-896F-A14B-AD08-619627018111}"/>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66825" y="1444625"/>
            <a:ext cx="7364413" cy="4479925"/>
          </a:xfrm>
          <a:prstGeom prst="rect">
            <a:avLst/>
          </a:prstGeom>
          <a:noFill/>
          <a:extLst>
            <a:ext uri="{909E8E84-426E-40DD-AFC4-6F175D3DCCD1}">
              <a14:hiddenFill xmlns:a14="http://schemas.microsoft.com/office/drawing/2010/main">
                <a:solidFill>
                  <a:srgbClr val="FFFFFF"/>
                </a:solidFill>
              </a14:hiddenFill>
            </a:ext>
          </a:extLst>
        </p:spPr>
      </p:pic>
      <p:sp>
        <p:nvSpPr>
          <p:cNvPr id="31746" name="Rectangle 9">
            <a:extLst>
              <a:ext uri="{FF2B5EF4-FFF2-40B4-BE49-F238E27FC236}">
                <a16:creationId xmlns:a16="http://schemas.microsoft.com/office/drawing/2014/main" id="{86F207B0-92A5-A54C-B3E2-FE7A026F89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0A15E76C-EC57-FF44-A28C-7D2B38E725B5}" type="slidenum">
              <a:rPr lang="en-AU" altLang="en-US" sz="1400"/>
              <a:pPr/>
              <a:t>29</a:t>
            </a:fld>
            <a:endParaRPr lang="en-AU" altLang="en-US" sz="1400"/>
          </a:p>
        </p:txBody>
      </p:sp>
      <p:sp>
        <p:nvSpPr>
          <p:cNvPr id="31748" name="Rectangle 2">
            <a:extLst>
              <a:ext uri="{FF2B5EF4-FFF2-40B4-BE49-F238E27FC236}">
                <a16:creationId xmlns:a16="http://schemas.microsoft.com/office/drawing/2014/main" id="{53C583E6-880C-9145-9ABB-C4E4F4AB5A23}"/>
              </a:ext>
            </a:extLst>
          </p:cNvPr>
          <p:cNvSpPr>
            <a:spLocks noGrp="1" noChangeArrowheads="1"/>
          </p:cNvSpPr>
          <p:nvPr>
            <p:ph type="title"/>
          </p:nvPr>
        </p:nvSpPr>
        <p:spPr>
          <a:xfrm>
            <a:off x="228600" y="138113"/>
            <a:ext cx="7818438" cy="547687"/>
          </a:xfrm>
          <a:ln/>
        </p:spPr>
        <p:txBody>
          <a:bodyPr/>
          <a:lstStyle/>
          <a:p>
            <a:r>
              <a:rPr altLang="en-US"/>
              <a:t>Entering the View Name</a:t>
            </a:r>
          </a:p>
        </p:txBody>
      </p:sp>
      <p:sp>
        <p:nvSpPr>
          <p:cNvPr id="31749" name="Rectangle 5">
            <a:extLst>
              <a:ext uri="{FF2B5EF4-FFF2-40B4-BE49-F238E27FC236}">
                <a16:creationId xmlns:a16="http://schemas.microsoft.com/office/drawing/2014/main" id="{3EFDCD47-83DC-2E43-9C09-5BEDD25627A1}"/>
              </a:ext>
            </a:extLst>
          </p:cNvPr>
          <p:cNvSpPr>
            <a:spLocks noChangeArrowheads="1"/>
          </p:cNvSpPr>
          <p:nvPr/>
        </p:nvSpPr>
        <p:spPr bwMode="auto">
          <a:xfrm>
            <a:off x="3833813" y="2209800"/>
            <a:ext cx="1881187"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1750" name="Rectangle 6">
            <a:extLst>
              <a:ext uri="{FF2B5EF4-FFF2-40B4-BE49-F238E27FC236}">
                <a16:creationId xmlns:a16="http://schemas.microsoft.com/office/drawing/2014/main" id="{EFDC9160-D005-0548-BC23-E114E9FC89A5}"/>
              </a:ext>
            </a:extLst>
          </p:cNvPr>
          <p:cNvSpPr>
            <a:spLocks noChangeArrowheads="1"/>
          </p:cNvSpPr>
          <p:nvPr/>
        </p:nvSpPr>
        <p:spPr bwMode="auto">
          <a:xfrm>
            <a:off x="2590800" y="2971800"/>
            <a:ext cx="990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1751" name="Line 9">
            <a:extLst>
              <a:ext uri="{FF2B5EF4-FFF2-40B4-BE49-F238E27FC236}">
                <a16:creationId xmlns:a16="http://schemas.microsoft.com/office/drawing/2014/main" id="{3F99FFD0-0820-D14F-8BCC-8747267A40C6}"/>
              </a:ext>
            </a:extLst>
          </p:cNvPr>
          <p:cNvSpPr>
            <a:spLocks noChangeShapeType="1"/>
          </p:cNvSpPr>
          <p:nvPr/>
        </p:nvSpPr>
        <p:spPr bwMode="auto">
          <a:xfrm>
            <a:off x="4267200" y="1143000"/>
            <a:ext cx="381000" cy="10668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31752" name="Text Box 10">
            <a:extLst>
              <a:ext uri="{FF2B5EF4-FFF2-40B4-BE49-F238E27FC236}">
                <a16:creationId xmlns:a16="http://schemas.microsoft.com/office/drawing/2014/main" id="{0A13143D-9AD2-084B-999B-B2DD5C3F6E3C}"/>
              </a:ext>
            </a:extLst>
          </p:cNvPr>
          <p:cNvSpPr txBox="1">
            <a:spLocks noChangeArrowheads="1"/>
          </p:cNvSpPr>
          <p:nvPr/>
        </p:nvSpPr>
        <p:spPr bwMode="auto">
          <a:xfrm>
            <a:off x="3581400" y="8382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View </a:t>
            </a:r>
            <a:r>
              <a:rPr lang="en-US" altLang="en-US" sz="1800" b="1">
                <a:solidFill>
                  <a:srgbClr val="3366FF"/>
                </a:solidFill>
              </a:rPr>
              <a:t>Name</a:t>
            </a:r>
            <a:r>
              <a:rPr lang="en-US" altLang="en-US" sz="1800">
                <a:solidFill>
                  <a:srgbClr val="3366FF"/>
                </a:solidFill>
              </a:rPr>
              <a:t> field</a:t>
            </a:r>
          </a:p>
        </p:txBody>
      </p:sp>
      <p:sp>
        <p:nvSpPr>
          <p:cNvPr id="31753" name="Text Box 11">
            <a:extLst>
              <a:ext uri="{FF2B5EF4-FFF2-40B4-BE49-F238E27FC236}">
                <a16:creationId xmlns:a16="http://schemas.microsoft.com/office/drawing/2014/main" id="{DC3CFD20-40D1-E74F-BD42-473BFEB89286}"/>
              </a:ext>
            </a:extLst>
          </p:cNvPr>
          <p:cNvSpPr txBox="1">
            <a:spLocks noChangeArrowheads="1"/>
          </p:cNvSpPr>
          <p:nvPr/>
        </p:nvSpPr>
        <p:spPr bwMode="auto">
          <a:xfrm>
            <a:off x="1371600" y="592455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3366FF"/>
                </a:solidFill>
              </a:rPr>
              <a:t>Format Phase </a:t>
            </a:r>
            <a:r>
              <a:rPr lang="en-US" altLang="en-US" sz="1800">
                <a:solidFill>
                  <a:srgbClr val="3366FF"/>
                </a:solidFill>
              </a:rPr>
              <a:t>check box</a:t>
            </a:r>
          </a:p>
        </p:txBody>
      </p:sp>
      <p:sp>
        <p:nvSpPr>
          <p:cNvPr id="31754" name="Line 12">
            <a:extLst>
              <a:ext uri="{FF2B5EF4-FFF2-40B4-BE49-F238E27FC236}">
                <a16:creationId xmlns:a16="http://schemas.microsoft.com/office/drawing/2014/main" id="{1BA43785-2AA0-0943-A641-EF30F9514962}"/>
              </a:ext>
            </a:extLst>
          </p:cNvPr>
          <p:cNvSpPr>
            <a:spLocks noChangeShapeType="1"/>
          </p:cNvSpPr>
          <p:nvPr/>
        </p:nvSpPr>
        <p:spPr bwMode="auto">
          <a:xfrm flipV="1">
            <a:off x="2754313" y="3200400"/>
            <a:ext cx="293687" cy="27559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1slide29.mp3">
            <a:hlinkClick r:id="" action="ppaction://media"/>
            <a:extLst>
              <a:ext uri="{FF2B5EF4-FFF2-40B4-BE49-F238E27FC236}">
                <a16:creationId xmlns:a16="http://schemas.microsoft.com/office/drawing/2014/main" id="{8191C9A5-728C-1949-BBCC-8B4288D4F1C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116667" y="304376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a:extLst>
              <a:ext uri="{FF2B5EF4-FFF2-40B4-BE49-F238E27FC236}">
                <a16:creationId xmlns:a16="http://schemas.microsoft.com/office/drawing/2014/main" id="{DBCD3B10-64E3-B94A-82D8-339F3A9A6B4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8A89C33B-7D88-F646-9AEE-E5416159D033}" type="slidenum">
              <a:rPr lang="en-AU" altLang="en-US" sz="1400"/>
              <a:pPr/>
              <a:t>3</a:t>
            </a:fld>
            <a:endParaRPr lang="en-AU" altLang="en-US" sz="1400"/>
          </a:p>
        </p:txBody>
      </p:sp>
      <p:sp>
        <p:nvSpPr>
          <p:cNvPr id="5123" name="Rectangle 2">
            <a:extLst>
              <a:ext uri="{FF2B5EF4-FFF2-40B4-BE49-F238E27FC236}">
                <a16:creationId xmlns:a16="http://schemas.microsoft.com/office/drawing/2014/main" id="{60F06B1B-EF59-F242-9A07-F04F703BF2E9}"/>
              </a:ext>
            </a:extLst>
          </p:cNvPr>
          <p:cNvSpPr>
            <a:spLocks noGrp="1" noChangeArrowheads="1"/>
          </p:cNvSpPr>
          <p:nvPr>
            <p:ph type="title"/>
          </p:nvPr>
        </p:nvSpPr>
        <p:spPr>
          <a:xfrm>
            <a:off x="228600" y="138113"/>
            <a:ext cx="7818438" cy="547687"/>
          </a:xfrm>
          <a:ln/>
        </p:spPr>
        <p:txBody>
          <a:bodyPr/>
          <a:lstStyle/>
          <a:p>
            <a:r>
              <a:rPr altLang="en-US" dirty="0"/>
              <a:t>What </a:t>
            </a:r>
            <a:r>
              <a:rPr altLang="en-US" dirty="0">
                <a:solidFill>
                  <a:schemeClr val="accent1"/>
                </a:solidFill>
              </a:rPr>
              <a:t>Is</a:t>
            </a:r>
            <a:r>
              <a:rPr altLang="en-US" dirty="0"/>
              <a:t> </a:t>
            </a:r>
            <a:r>
              <a:rPr lang="en-US" altLang="en-US" dirty="0"/>
              <a:t>GenevaERS</a:t>
            </a:r>
            <a:r>
              <a:rPr altLang="en-US" dirty="0"/>
              <a:t>?</a:t>
            </a:r>
          </a:p>
        </p:txBody>
      </p:sp>
      <p:sp>
        <p:nvSpPr>
          <p:cNvPr id="5124" name="Rectangle 3">
            <a:extLst>
              <a:ext uri="{FF2B5EF4-FFF2-40B4-BE49-F238E27FC236}">
                <a16:creationId xmlns:a16="http://schemas.microsoft.com/office/drawing/2014/main" id="{D1C2D24F-85F5-1F47-B86C-BABF252E2254}"/>
              </a:ext>
            </a:extLst>
          </p:cNvPr>
          <p:cNvSpPr>
            <a:spLocks noGrp="1" noChangeArrowheads="1"/>
          </p:cNvSpPr>
          <p:nvPr>
            <p:ph type="body" idx="1"/>
          </p:nvPr>
        </p:nvSpPr>
        <p:spPr/>
        <p:txBody>
          <a:bodyPr/>
          <a:lstStyle/>
          <a:p>
            <a:pPr marL="0" indent="0">
              <a:buFont typeface="Wingdings" pitchFamily="2" charset="2"/>
              <a:buNone/>
            </a:pPr>
            <a:r>
              <a:rPr lang="en-US" altLang="en-US" dirty="0"/>
              <a:t>GenevaERS is a software application development tool that solves high-volume data analysis and reporting problems.</a:t>
            </a:r>
          </a:p>
          <a:p>
            <a:pPr marL="0" indent="0">
              <a:buFont typeface="Wingdings" pitchFamily="2" charset="2"/>
              <a:buNone/>
            </a:pPr>
            <a:endParaRPr lang="en-US" altLang="en-US" dirty="0"/>
          </a:p>
          <a:p>
            <a:pPr marL="0" indent="0">
              <a:buFont typeface="Wingdings" pitchFamily="2" charset="2"/>
              <a:buNone/>
            </a:pPr>
            <a:r>
              <a:rPr lang="en-US" altLang="en-US" dirty="0"/>
              <a:t>GenevaERS provides capabilities for:</a:t>
            </a:r>
          </a:p>
          <a:p>
            <a:pPr lvl="1"/>
            <a:r>
              <a:rPr lang="en-US" altLang="en-US" sz="2000" dirty="0"/>
              <a:t>Data transformation</a:t>
            </a:r>
          </a:p>
          <a:p>
            <a:pPr lvl="1"/>
            <a:r>
              <a:rPr lang="en-US" altLang="en-US" sz="2000" dirty="0"/>
              <a:t>Data mining</a:t>
            </a:r>
          </a:p>
          <a:p>
            <a:pPr lvl="1"/>
            <a:r>
              <a:rPr lang="en-US" altLang="en-US" sz="2000" dirty="0"/>
              <a:t>Database query</a:t>
            </a:r>
          </a:p>
          <a:p>
            <a:pPr lvl="1"/>
            <a:r>
              <a:rPr lang="en-US" altLang="en-US" sz="2000" dirty="0"/>
              <a:t>Financial reporting</a:t>
            </a:r>
          </a:p>
        </p:txBody>
      </p:sp>
      <p:sp>
        <p:nvSpPr>
          <p:cNvPr id="1320965" name="Rectangle 5">
            <a:extLst>
              <a:ext uri="{FF2B5EF4-FFF2-40B4-BE49-F238E27FC236}">
                <a16:creationId xmlns:a16="http://schemas.microsoft.com/office/drawing/2014/main" id="{66F99226-3D08-8949-8222-FF21B5BB48F6}"/>
              </a:ext>
            </a:extLst>
          </p:cNvPr>
          <p:cNvSpPr>
            <a:spLocks noChangeArrowheads="1"/>
          </p:cNvSpPr>
          <p:nvPr/>
        </p:nvSpPr>
        <p:spPr bwMode="auto">
          <a:xfrm>
            <a:off x="3657600" y="3429000"/>
            <a:ext cx="4876800" cy="25908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pic>
        <p:nvPicPr>
          <p:cNvPr id="5126" name="Picture 8" descr="j0308874">
            <a:extLst>
              <a:ext uri="{FF2B5EF4-FFF2-40B4-BE49-F238E27FC236}">
                <a16:creationId xmlns:a16="http://schemas.microsoft.com/office/drawing/2014/main" id="{BD098DA2-7B70-1B44-A7BD-96ACE412D72B}"/>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3810000" y="3048000"/>
            <a:ext cx="457200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1slide3.mp3">
            <a:hlinkClick r:id="" action="ppaction://media"/>
            <a:extLst>
              <a:ext uri="{FF2B5EF4-FFF2-40B4-BE49-F238E27FC236}">
                <a16:creationId xmlns:a16="http://schemas.microsoft.com/office/drawing/2014/main" id="{3C65DB9D-05E9-264C-A3C7-DF1C169C8BD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336800" y="2692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9" name="Picture 11" descr="slide30">
            <a:extLst>
              <a:ext uri="{FF2B5EF4-FFF2-40B4-BE49-F238E27FC236}">
                <a16:creationId xmlns:a16="http://schemas.microsoft.com/office/drawing/2014/main" id="{16A65A7D-AB47-2E4C-9188-E9E5F46E49E5}"/>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70000" y="1444625"/>
            <a:ext cx="7358063" cy="4456113"/>
          </a:xfrm>
          <a:prstGeom prst="rect">
            <a:avLst/>
          </a:prstGeom>
          <a:noFill/>
          <a:extLst>
            <a:ext uri="{909E8E84-426E-40DD-AFC4-6F175D3DCCD1}">
              <a14:hiddenFill xmlns:a14="http://schemas.microsoft.com/office/drawing/2010/main">
                <a:solidFill>
                  <a:srgbClr val="FFFFFF"/>
                </a:solidFill>
              </a14:hiddenFill>
            </a:ext>
          </a:extLst>
        </p:spPr>
      </p:pic>
      <p:sp>
        <p:nvSpPr>
          <p:cNvPr id="32770" name="Rectangle 9">
            <a:extLst>
              <a:ext uri="{FF2B5EF4-FFF2-40B4-BE49-F238E27FC236}">
                <a16:creationId xmlns:a16="http://schemas.microsoft.com/office/drawing/2014/main" id="{3162D28E-8A2E-F845-98E4-D08F6A02290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3B1BD3D-F62E-6242-B381-782D7FF1456F}" type="slidenum">
              <a:rPr lang="en-AU" altLang="en-US" sz="1400"/>
              <a:pPr/>
              <a:t>30</a:t>
            </a:fld>
            <a:endParaRPr lang="en-AU" altLang="en-US" sz="1400"/>
          </a:p>
        </p:txBody>
      </p:sp>
      <p:sp>
        <p:nvSpPr>
          <p:cNvPr id="32772" name="Rectangle 2">
            <a:extLst>
              <a:ext uri="{FF2B5EF4-FFF2-40B4-BE49-F238E27FC236}">
                <a16:creationId xmlns:a16="http://schemas.microsoft.com/office/drawing/2014/main" id="{EDF5F6E5-6B78-5E4D-A0FF-ED5777E52B72}"/>
              </a:ext>
            </a:extLst>
          </p:cNvPr>
          <p:cNvSpPr>
            <a:spLocks noGrp="1" noChangeArrowheads="1"/>
          </p:cNvSpPr>
          <p:nvPr>
            <p:ph type="title"/>
          </p:nvPr>
        </p:nvSpPr>
        <p:spPr>
          <a:xfrm>
            <a:off x="228600" y="138113"/>
            <a:ext cx="7818438" cy="547687"/>
          </a:xfrm>
          <a:ln/>
        </p:spPr>
        <p:txBody>
          <a:bodyPr/>
          <a:lstStyle/>
          <a:p>
            <a:r>
              <a:rPr altLang="en-US"/>
              <a:t>Switching to the View Editor Grid</a:t>
            </a:r>
          </a:p>
        </p:txBody>
      </p:sp>
      <p:sp>
        <p:nvSpPr>
          <p:cNvPr id="32773" name="Rectangle 5">
            <a:extLst>
              <a:ext uri="{FF2B5EF4-FFF2-40B4-BE49-F238E27FC236}">
                <a16:creationId xmlns:a16="http://schemas.microsoft.com/office/drawing/2014/main" id="{B7EFA90D-55C1-CB47-B968-2697487649FF}"/>
              </a:ext>
            </a:extLst>
          </p:cNvPr>
          <p:cNvSpPr>
            <a:spLocks noChangeArrowheads="1"/>
          </p:cNvSpPr>
          <p:nvPr/>
        </p:nvSpPr>
        <p:spPr bwMode="auto">
          <a:xfrm>
            <a:off x="1339850" y="1577975"/>
            <a:ext cx="1143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2774" name="Text Box 9">
            <a:extLst>
              <a:ext uri="{FF2B5EF4-FFF2-40B4-BE49-F238E27FC236}">
                <a16:creationId xmlns:a16="http://schemas.microsoft.com/office/drawing/2014/main" id="{26337172-2183-C54A-898B-59FD3F4339AE}"/>
              </a:ext>
            </a:extLst>
          </p:cNvPr>
          <p:cNvSpPr txBox="1">
            <a:spLocks noChangeArrowheads="1"/>
          </p:cNvSpPr>
          <p:nvPr/>
        </p:nvSpPr>
        <p:spPr bwMode="auto">
          <a:xfrm>
            <a:off x="3778250" y="815975"/>
            <a:ext cx="457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The</a:t>
            </a:r>
            <a:r>
              <a:rPr lang="en-US" altLang="en-US" sz="1800" b="1">
                <a:solidFill>
                  <a:srgbClr val="3366FF"/>
                </a:solidFill>
              </a:rPr>
              <a:t> Show Grid/Properties </a:t>
            </a:r>
            <a:r>
              <a:rPr lang="en-US" altLang="en-US" sz="1800">
                <a:solidFill>
                  <a:srgbClr val="3366FF"/>
                </a:solidFill>
              </a:rPr>
              <a:t>selection on the </a:t>
            </a:r>
            <a:r>
              <a:rPr lang="en-US" altLang="en-US" sz="1800" b="1">
                <a:solidFill>
                  <a:srgbClr val="3366FF"/>
                </a:solidFill>
              </a:rPr>
              <a:t>Edit</a:t>
            </a:r>
            <a:r>
              <a:rPr lang="en-US" altLang="en-US" sz="1800">
                <a:solidFill>
                  <a:srgbClr val="3366FF"/>
                </a:solidFill>
              </a:rPr>
              <a:t> menu</a:t>
            </a:r>
          </a:p>
        </p:txBody>
      </p:sp>
      <p:sp>
        <p:nvSpPr>
          <p:cNvPr id="32775" name="Line 10">
            <a:extLst>
              <a:ext uri="{FF2B5EF4-FFF2-40B4-BE49-F238E27FC236}">
                <a16:creationId xmlns:a16="http://schemas.microsoft.com/office/drawing/2014/main" id="{3B7DA2EA-028D-BA4E-9370-47D9B7C70BDA}"/>
              </a:ext>
            </a:extLst>
          </p:cNvPr>
          <p:cNvSpPr>
            <a:spLocks noChangeShapeType="1"/>
          </p:cNvSpPr>
          <p:nvPr/>
        </p:nvSpPr>
        <p:spPr bwMode="auto">
          <a:xfrm flipH="1">
            <a:off x="2559050" y="1120775"/>
            <a:ext cx="1219200" cy="6096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1slide30.mp3">
            <a:hlinkClick r:id="" action="ppaction://media"/>
            <a:extLst>
              <a:ext uri="{FF2B5EF4-FFF2-40B4-BE49-F238E27FC236}">
                <a16:creationId xmlns:a16="http://schemas.microsoft.com/office/drawing/2014/main" id="{6282CD78-C001-CC4B-9C86-645ED7F5BD1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828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1" name="Picture 9" descr="slide31">
            <a:extLst>
              <a:ext uri="{FF2B5EF4-FFF2-40B4-BE49-F238E27FC236}">
                <a16:creationId xmlns:a16="http://schemas.microsoft.com/office/drawing/2014/main" id="{56F1508F-65D6-934B-8ECF-4F4E2E2B06B4}"/>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70000" y="1441450"/>
            <a:ext cx="7315200" cy="4419600"/>
          </a:xfrm>
          <a:prstGeom prst="rect">
            <a:avLst/>
          </a:prstGeom>
          <a:noFill/>
          <a:extLst>
            <a:ext uri="{909E8E84-426E-40DD-AFC4-6F175D3DCCD1}">
              <a14:hiddenFill xmlns:a14="http://schemas.microsoft.com/office/drawing/2010/main">
                <a:solidFill>
                  <a:srgbClr val="FFFFFF"/>
                </a:solidFill>
              </a14:hiddenFill>
            </a:ext>
          </a:extLst>
        </p:spPr>
      </p:pic>
      <p:sp>
        <p:nvSpPr>
          <p:cNvPr id="33794" name="Rectangle 9">
            <a:extLst>
              <a:ext uri="{FF2B5EF4-FFF2-40B4-BE49-F238E27FC236}">
                <a16:creationId xmlns:a16="http://schemas.microsoft.com/office/drawing/2014/main" id="{69E7688C-06C7-DF42-96BC-3AA5D64FBD2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5D8FA8A8-A421-414B-88FC-AF8DB2429FCF}" type="slidenum">
              <a:rPr lang="en-AU" altLang="en-US" sz="1400"/>
              <a:pPr/>
              <a:t>31</a:t>
            </a:fld>
            <a:endParaRPr lang="en-AU" altLang="en-US" sz="1400"/>
          </a:p>
        </p:txBody>
      </p:sp>
      <p:sp>
        <p:nvSpPr>
          <p:cNvPr id="33796" name="Rectangle 2">
            <a:extLst>
              <a:ext uri="{FF2B5EF4-FFF2-40B4-BE49-F238E27FC236}">
                <a16:creationId xmlns:a16="http://schemas.microsoft.com/office/drawing/2014/main" id="{B7321D18-AB28-6B49-A1FB-03A92B8FEED8}"/>
              </a:ext>
            </a:extLst>
          </p:cNvPr>
          <p:cNvSpPr>
            <a:spLocks noGrp="1" noChangeArrowheads="1"/>
          </p:cNvSpPr>
          <p:nvPr>
            <p:ph type="title"/>
          </p:nvPr>
        </p:nvSpPr>
        <p:spPr>
          <a:xfrm>
            <a:off x="228600" y="138113"/>
            <a:ext cx="7818438" cy="547687"/>
          </a:xfrm>
          <a:ln/>
        </p:spPr>
        <p:txBody>
          <a:bodyPr/>
          <a:lstStyle/>
          <a:p>
            <a:r>
              <a:rPr altLang="en-US"/>
              <a:t>Adding a View Source (1 of 2)</a:t>
            </a:r>
            <a:endParaRPr altLang="en-US">
              <a:solidFill>
                <a:srgbClr val="FF0000"/>
              </a:solidFill>
            </a:endParaRPr>
          </a:p>
        </p:txBody>
      </p:sp>
      <p:sp>
        <p:nvSpPr>
          <p:cNvPr id="33797" name="Rectangle 5">
            <a:extLst>
              <a:ext uri="{FF2B5EF4-FFF2-40B4-BE49-F238E27FC236}">
                <a16:creationId xmlns:a16="http://schemas.microsoft.com/office/drawing/2014/main" id="{0C96998C-7502-5F4C-A230-AB6623CCB27A}"/>
              </a:ext>
            </a:extLst>
          </p:cNvPr>
          <p:cNvSpPr>
            <a:spLocks noChangeArrowheads="1"/>
          </p:cNvSpPr>
          <p:nvPr/>
        </p:nvSpPr>
        <p:spPr bwMode="auto">
          <a:xfrm>
            <a:off x="3768725" y="2797175"/>
            <a:ext cx="2286000" cy="1295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31.mp3">
            <a:hlinkClick r:id="" action="ppaction://media"/>
            <a:extLst>
              <a:ext uri="{FF2B5EF4-FFF2-40B4-BE49-F238E27FC236}">
                <a16:creationId xmlns:a16="http://schemas.microsoft.com/office/drawing/2014/main" id="{65FA3127-F2A1-8845-BD2B-CED7D0B0F120}"/>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666875" y="303847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8" name="Picture 12" descr="slide32">
            <a:extLst>
              <a:ext uri="{FF2B5EF4-FFF2-40B4-BE49-F238E27FC236}">
                <a16:creationId xmlns:a16="http://schemas.microsoft.com/office/drawing/2014/main" id="{AFA0A635-1800-0F43-BE35-00FCA32871B1}"/>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70000" y="1441450"/>
            <a:ext cx="7315200" cy="4419600"/>
          </a:xfrm>
          <a:prstGeom prst="rect">
            <a:avLst/>
          </a:prstGeom>
          <a:noFill/>
          <a:extLst>
            <a:ext uri="{909E8E84-426E-40DD-AFC4-6F175D3DCCD1}">
              <a14:hiddenFill xmlns:a14="http://schemas.microsoft.com/office/drawing/2010/main">
                <a:solidFill>
                  <a:srgbClr val="FFFFFF"/>
                </a:solidFill>
              </a14:hiddenFill>
            </a:ext>
          </a:extLst>
        </p:spPr>
      </p:pic>
      <p:sp>
        <p:nvSpPr>
          <p:cNvPr id="34818" name="Rectangle 9">
            <a:extLst>
              <a:ext uri="{FF2B5EF4-FFF2-40B4-BE49-F238E27FC236}">
                <a16:creationId xmlns:a16="http://schemas.microsoft.com/office/drawing/2014/main" id="{4FA1549D-A762-184F-A6FE-24039781275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0EEB6BC8-4402-984E-B912-F34F9B9018EB}" type="slidenum">
              <a:rPr lang="en-AU" altLang="en-US" sz="1400"/>
              <a:pPr/>
              <a:t>32</a:t>
            </a:fld>
            <a:endParaRPr lang="en-AU" altLang="en-US" sz="1400"/>
          </a:p>
        </p:txBody>
      </p:sp>
      <p:sp>
        <p:nvSpPr>
          <p:cNvPr id="34820" name="Rectangle 2">
            <a:extLst>
              <a:ext uri="{FF2B5EF4-FFF2-40B4-BE49-F238E27FC236}">
                <a16:creationId xmlns:a16="http://schemas.microsoft.com/office/drawing/2014/main" id="{0B589008-9429-9B4A-A1D7-6C6A3DB7DEE5}"/>
              </a:ext>
            </a:extLst>
          </p:cNvPr>
          <p:cNvSpPr>
            <a:spLocks noGrp="1" noChangeArrowheads="1"/>
          </p:cNvSpPr>
          <p:nvPr>
            <p:ph type="title"/>
          </p:nvPr>
        </p:nvSpPr>
        <p:spPr>
          <a:xfrm>
            <a:off x="228600" y="138113"/>
            <a:ext cx="7818438" cy="547687"/>
          </a:xfrm>
          <a:ln/>
        </p:spPr>
        <p:txBody>
          <a:bodyPr/>
          <a:lstStyle/>
          <a:p>
            <a:r>
              <a:rPr altLang="en-US"/>
              <a:t>Adding a View Source (2 of 2)</a:t>
            </a:r>
          </a:p>
        </p:txBody>
      </p:sp>
      <p:sp>
        <p:nvSpPr>
          <p:cNvPr id="34821" name="Rectangle 5">
            <a:extLst>
              <a:ext uri="{FF2B5EF4-FFF2-40B4-BE49-F238E27FC236}">
                <a16:creationId xmlns:a16="http://schemas.microsoft.com/office/drawing/2014/main" id="{C78BB471-0990-4142-800F-27F4C9AD14DA}"/>
              </a:ext>
            </a:extLst>
          </p:cNvPr>
          <p:cNvSpPr>
            <a:spLocks noChangeArrowheads="1"/>
          </p:cNvSpPr>
          <p:nvPr/>
        </p:nvSpPr>
        <p:spPr bwMode="auto">
          <a:xfrm>
            <a:off x="3822700" y="2797175"/>
            <a:ext cx="2209800" cy="1295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4847" name="Text Box 9">
            <a:extLst>
              <a:ext uri="{FF2B5EF4-FFF2-40B4-BE49-F238E27FC236}">
                <a16:creationId xmlns:a16="http://schemas.microsoft.com/office/drawing/2014/main" id="{D3F2FADF-FCE8-7C4E-8748-9EC284008F0E}"/>
              </a:ext>
            </a:extLst>
          </p:cNvPr>
          <p:cNvSpPr txBox="1">
            <a:spLocks noChangeArrowheads="1"/>
          </p:cNvSpPr>
          <p:nvPr/>
        </p:nvSpPr>
        <p:spPr bwMode="auto">
          <a:xfrm>
            <a:off x="1498600" y="841375"/>
            <a:ext cx="2163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Logical Record List</a:t>
            </a:r>
          </a:p>
        </p:txBody>
      </p:sp>
      <p:sp>
        <p:nvSpPr>
          <p:cNvPr id="34848" name="Line 10">
            <a:extLst>
              <a:ext uri="{FF2B5EF4-FFF2-40B4-BE49-F238E27FC236}">
                <a16:creationId xmlns:a16="http://schemas.microsoft.com/office/drawing/2014/main" id="{9F66179F-17AC-9F4C-84E5-40124815D2A1}"/>
              </a:ext>
            </a:extLst>
          </p:cNvPr>
          <p:cNvSpPr>
            <a:spLocks noChangeShapeType="1"/>
          </p:cNvSpPr>
          <p:nvPr/>
        </p:nvSpPr>
        <p:spPr bwMode="auto">
          <a:xfrm>
            <a:off x="2670175" y="1195388"/>
            <a:ext cx="1990725" cy="2135187"/>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34849" name="Line 11">
            <a:extLst>
              <a:ext uri="{FF2B5EF4-FFF2-40B4-BE49-F238E27FC236}">
                <a16:creationId xmlns:a16="http://schemas.microsoft.com/office/drawing/2014/main" id="{03FF3926-A8C9-434F-9F03-93C4135B634E}"/>
              </a:ext>
            </a:extLst>
          </p:cNvPr>
          <p:cNvSpPr>
            <a:spLocks noChangeShapeType="1"/>
          </p:cNvSpPr>
          <p:nvPr/>
        </p:nvSpPr>
        <p:spPr bwMode="auto">
          <a:xfrm flipH="1">
            <a:off x="4965700" y="1174750"/>
            <a:ext cx="442913" cy="2308225"/>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34850" name="PPTShape_0">
            <a:extLst>
              <a:ext uri="{FF2B5EF4-FFF2-40B4-BE49-F238E27FC236}">
                <a16:creationId xmlns:a16="http://schemas.microsoft.com/office/drawing/2014/main" id="{BBC27291-1645-044A-AD72-E07A08ADD062}"/>
              </a:ext>
            </a:extLst>
          </p:cNvPr>
          <p:cNvSpPr txBox="1">
            <a:spLocks noChangeArrowheads="1"/>
          </p:cNvSpPr>
          <p:nvPr/>
        </p:nvSpPr>
        <p:spPr bwMode="auto">
          <a:xfrm>
            <a:off x="4637088" y="841375"/>
            <a:ext cx="21637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Logical File List</a:t>
            </a:r>
          </a:p>
        </p:txBody>
      </p:sp>
      <p:pic>
        <p:nvPicPr>
          <p:cNvPr id="2" name="Online Media 1" descr="Mod1slide32.mp3">
            <a:hlinkClick r:id="" action="ppaction://media"/>
            <a:extLst>
              <a:ext uri="{FF2B5EF4-FFF2-40B4-BE49-F238E27FC236}">
                <a16:creationId xmlns:a16="http://schemas.microsoft.com/office/drawing/2014/main" id="{132B0D48-6882-1543-8999-176A1E58036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456266" y="292417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9" name="Picture 9" descr="slide33">
            <a:extLst>
              <a:ext uri="{FF2B5EF4-FFF2-40B4-BE49-F238E27FC236}">
                <a16:creationId xmlns:a16="http://schemas.microsoft.com/office/drawing/2014/main" id="{094D3299-16E7-4447-B44B-1D234AB6419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70000" y="1438275"/>
            <a:ext cx="7315200" cy="4468813"/>
          </a:xfrm>
          <a:prstGeom prst="rect">
            <a:avLst/>
          </a:prstGeom>
          <a:noFill/>
          <a:extLst>
            <a:ext uri="{909E8E84-426E-40DD-AFC4-6F175D3DCCD1}">
              <a14:hiddenFill xmlns:a14="http://schemas.microsoft.com/office/drawing/2010/main">
                <a:solidFill>
                  <a:srgbClr val="FFFFFF"/>
                </a:solidFill>
              </a14:hiddenFill>
            </a:ext>
          </a:extLst>
        </p:spPr>
      </p:pic>
      <p:sp>
        <p:nvSpPr>
          <p:cNvPr id="35842" name="Rectangle 9">
            <a:extLst>
              <a:ext uri="{FF2B5EF4-FFF2-40B4-BE49-F238E27FC236}">
                <a16:creationId xmlns:a16="http://schemas.microsoft.com/office/drawing/2014/main" id="{7BB91684-469B-7747-BA8F-F14AC777C42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EE3CC10-7147-0E45-83A7-F7588A63798F}" type="slidenum">
              <a:rPr lang="en-AU" altLang="en-US" sz="1400"/>
              <a:pPr/>
              <a:t>33</a:t>
            </a:fld>
            <a:endParaRPr lang="en-AU" altLang="en-US" sz="1400"/>
          </a:p>
        </p:txBody>
      </p:sp>
      <p:sp>
        <p:nvSpPr>
          <p:cNvPr id="35844" name="Rectangle 2">
            <a:extLst>
              <a:ext uri="{FF2B5EF4-FFF2-40B4-BE49-F238E27FC236}">
                <a16:creationId xmlns:a16="http://schemas.microsoft.com/office/drawing/2014/main" id="{8E9393FF-BDE0-5D44-B603-3C2627CF1306}"/>
              </a:ext>
            </a:extLst>
          </p:cNvPr>
          <p:cNvSpPr>
            <a:spLocks noGrp="1" noChangeArrowheads="1"/>
          </p:cNvSpPr>
          <p:nvPr>
            <p:ph type="title"/>
          </p:nvPr>
        </p:nvSpPr>
        <p:spPr>
          <a:xfrm>
            <a:off x="228600" y="138113"/>
            <a:ext cx="7818438" cy="547687"/>
          </a:xfrm>
          <a:ln/>
        </p:spPr>
        <p:txBody>
          <a:bodyPr/>
          <a:lstStyle/>
          <a:p>
            <a:r>
              <a:rPr altLang="en-US"/>
              <a:t>Adding a Column</a:t>
            </a:r>
            <a:endParaRPr altLang="en-US">
              <a:solidFill>
                <a:srgbClr val="FF0000"/>
              </a:solidFill>
            </a:endParaRPr>
          </a:p>
        </p:txBody>
      </p:sp>
      <p:sp>
        <p:nvSpPr>
          <p:cNvPr id="35845" name="Rectangle 5">
            <a:extLst>
              <a:ext uri="{FF2B5EF4-FFF2-40B4-BE49-F238E27FC236}">
                <a16:creationId xmlns:a16="http://schemas.microsoft.com/office/drawing/2014/main" id="{550BF9AD-3840-D044-BA2D-612E89354BBE}"/>
              </a:ext>
            </a:extLst>
          </p:cNvPr>
          <p:cNvSpPr>
            <a:spLocks noChangeArrowheads="1"/>
          </p:cNvSpPr>
          <p:nvPr/>
        </p:nvSpPr>
        <p:spPr bwMode="auto">
          <a:xfrm>
            <a:off x="3246438" y="2133600"/>
            <a:ext cx="533400" cy="2362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33.mp3">
            <a:hlinkClick r:id="" action="ppaction://media"/>
            <a:extLst>
              <a:ext uri="{FF2B5EF4-FFF2-40B4-BE49-F238E27FC236}">
                <a16:creationId xmlns:a16="http://schemas.microsoft.com/office/drawing/2014/main" id="{C5677A1C-9F09-1E4F-8E8B-16656AB7557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508124"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8" name="Picture 14" descr="slide34">
            <a:extLst>
              <a:ext uri="{FF2B5EF4-FFF2-40B4-BE49-F238E27FC236}">
                <a16:creationId xmlns:a16="http://schemas.microsoft.com/office/drawing/2014/main" id="{ECE74F55-1866-A941-8288-32C92326FB30}"/>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70000" y="1444625"/>
            <a:ext cx="7315200" cy="4522788"/>
          </a:xfrm>
          <a:prstGeom prst="rect">
            <a:avLst/>
          </a:prstGeom>
          <a:noFill/>
          <a:extLst>
            <a:ext uri="{909E8E84-426E-40DD-AFC4-6F175D3DCCD1}">
              <a14:hiddenFill xmlns:a14="http://schemas.microsoft.com/office/drawing/2010/main">
                <a:solidFill>
                  <a:srgbClr val="FFFFFF"/>
                </a:solidFill>
              </a14:hiddenFill>
            </a:ext>
          </a:extLst>
        </p:spPr>
      </p:pic>
      <p:sp>
        <p:nvSpPr>
          <p:cNvPr id="36866" name="Rectangle 9">
            <a:extLst>
              <a:ext uri="{FF2B5EF4-FFF2-40B4-BE49-F238E27FC236}">
                <a16:creationId xmlns:a16="http://schemas.microsoft.com/office/drawing/2014/main" id="{C3AAB85E-CF9A-8243-9A69-84AEA83BE11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B692B69-95F7-814A-929A-4D6C981EEB95}" type="slidenum">
              <a:rPr lang="en-AU" altLang="en-US" sz="1400"/>
              <a:pPr/>
              <a:t>34</a:t>
            </a:fld>
            <a:endParaRPr lang="en-AU" altLang="en-US" sz="1400"/>
          </a:p>
        </p:txBody>
      </p:sp>
      <p:sp>
        <p:nvSpPr>
          <p:cNvPr id="36868" name="Rectangle 2">
            <a:extLst>
              <a:ext uri="{FF2B5EF4-FFF2-40B4-BE49-F238E27FC236}">
                <a16:creationId xmlns:a16="http://schemas.microsoft.com/office/drawing/2014/main" id="{A6BBD6A1-7FA2-3749-9CD7-62D8316ACDB2}"/>
              </a:ext>
            </a:extLst>
          </p:cNvPr>
          <p:cNvSpPr>
            <a:spLocks noGrp="1" noChangeArrowheads="1"/>
          </p:cNvSpPr>
          <p:nvPr>
            <p:ph type="title"/>
          </p:nvPr>
        </p:nvSpPr>
        <p:spPr>
          <a:xfrm>
            <a:off x="228600" y="138113"/>
            <a:ext cx="7818438" cy="547687"/>
          </a:xfrm>
          <a:ln/>
        </p:spPr>
        <p:txBody>
          <a:bodyPr/>
          <a:lstStyle/>
          <a:p>
            <a:r>
              <a:rPr altLang="en-US"/>
              <a:t>Displaying the Column Source Properties</a:t>
            </a:r>
          </a:p>
        </p:txBody>
      </p:sp>
      <p:sp>
        <p:nvSpPr>
          <p:cNvPr id="36869" name="Rectangle 5">
            <a:extLst>
              <a:ext uri="{FF2B5EF4-FFF2-40B4-BE49-F238E27FC236}">
                <a16:creationId xmlns:a16="http://schemas.microsoft.com/office/drawing/2014/main" id="{5CE53EBD-5C75-5949-B4D1-9DABC9A431D2}"/>
              </a:ext>
            </a:extLst>
          </p:cNvPr>
          <p:cNvSpPr>
            <a:spLocks noChangeArrowheads="1"/>
          </p:cNvSpPr>
          <p:nvPr/>
        </p:nvSpPr>
        <p:spPr bwMode="auto">
          <a:xfrm>
            <a:off x="3159125" y="4354513"/>
            <a:ext cx="7620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6870" name="Rectangle 6">
            <a:extLst>
              <a:ext uri="{FF2B5EF4-FFF2-40B4-BE49-F238E27FC236}">
                <a16:creationId xmlns:a16="http://schemas.microsoft.com/office/drawing/2014/main" id="{AC53D3A8-554D-0843-AD0B-85897E03A28F}"/>
              </a:ext>
            </a:extLst>
          </p:cNvPr>
          <p:cNvSpPr>
            <a:spLocks noChangeArrowheads="1"/>
          </p:cNvSpPr>
          <p:nvPr/>
        </p:nvSpPr>
        <p:spPr bwMode="auto">
          <a:xfrm>
            <a:off x="7578725" y="1458913"/>
            <a:ext cx="990600" cy="4343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6871" name="Text Box 10">
            <a:extLst>
              <a:ext uri="{FF2B5EF4-FFF2-40B4-BE49-F238E27FC236}">
                <a16:creationId xmlns:a16="http://schemas.microsoft.com/office/drawing/2014/main" id="{3EA3B7BA-CA1F-9E4B-994E-E4BD0B4C2636}"/>
              </a:ext>
            </a:extLst>
          </p:cNvPr>
          <p:cNvSpPr txBox="1">
            <a:spLocks noChangeArrowheads="1"/>
          </p:cNvSpPr>
          <p:nvPr/>
        </p:nvSpPr>
        <p:spPr bwMode="auto">
          <a:xfrm>
            <a:off x="492125" y="696913"/>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Column Source cell (normally green, highlighted in blue here)</a:t>
            </a:r>
          </a:p>
        </p:txBody>
      </p:sp>
      <p:sp>
        <p:nvSpPr>
          <p:cNvPr id="36872" name="Line 11">
            <a:extLst>
              <a:ext uri="{FF2B5EF4-FFF2-40B4-BE49-F238E27FC236}">
                <a16:creationId xmlns:a16="http://schemas.microsoft.com/office/drawing/2014/main" id="{72DE59FD-DE22-994B-A42A-D18C0A03EF56}"/>
              </a:ext>
            </a:extLst>
          </p:cNvPr>
          <p:cNvSpPr>
            <a:spLocks noChangeShapeType="1"/>
          </p:cNvSpPr>
          <p:nvPr/>
        </p:nvSpPr>
        <p:spPr bwMode="auto">
          <a:xfrm>
            <a:off x="3006725" y="1230313"/>
            <a:ext cx="609600" cy="31242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36873" name="Text Box 12">
            <a:extLst>
              <a:ext uri="{FF2B5EF4-FFF2-40B4-BE49-F238E27FC236}">
                <a16:creationId xmlns:a16="http://schemas.microsoft.com/office/drawing/2014/main" id="{51AAA42C-441F-054C-AF81-ADB3CD94950D}"/>
              </a:ext>
            </a:extLst>
          </p:cNvPr>
          <p:cNvSpPr txBox="1">
            <a:spLocks noChangeArrowheads="1"/>
          </p:cNvSpPr>
          <p:nvPr/>
        </p:nvSpPr>
        <p:spPr bwMode="auto">
          <a:xfrm>
            <a:off x="5216525" y="696913"/>
            <a:ext cx="3352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Column Source Properties frame</a:t>
            </a:r>
          </a:p>
        </p:txBody>
      </p:sp>
      <p:sp>
        <p:nvSpPr>
          <p:cNvPr id="36874" name="Line 13">
            <a:extLst>
              <a:ext uri="{FF2B5EF4-FFF2-40B4-BE49-F238E27FC236}">
                <a16:creationId xmlns:a16="http://schemas.microsoft.com/office/drawing/2014/main" id="{4EBBFB00-03CA-DD4C-8588-B3728DB673B3}"/>
              </a:ext>
            </a:extLst>
          </p:cNvPr>
          <p:cNvSpPr>
            <a:spLocks noChangeShapeType="1"/>
          </p:cNvSpPr>
          <p:nvPr/>
        </p:nvSpPr>
        <p:spPr bwMode="auto">
          <a:xfrm>
            <a:off x="6435725" y="1077913"/>
            <a:ext cx="1143000" cy="11430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1slide34.mp3">
            <a:hlinkClick r:id="" action="ppaction://media"/>
            <a:extLst>
              <a:ext uri="{FF2B5EF4-FFF2-40B4-BE49-F238E27FC236}">
                <a16:creationId xmlns:a16="http://schemas.microsoft.com/office/drawing/2014/main" id="{78E8EADE-FE35-464B-A1D0-F39C9C9F363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72633"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9" name="Picture 11" descr="slide35">
            <a:extLst>
              <a:ext uri="{FF2B5EF4-FFF2-40B4-BE49-F238E27FC236}">
                <a16:creationId xmlns:a16="http://schemas.microsoft.com/office/drawing/2014/main" id="{889B9FC8-6253-874E-96E0-1B90B4C1FA24}"/>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76350" y="1441450"/>
            <a:ext cx="7412038" cy="4486275"/>
          </a:xfrm>
          <a:prstGeom prst="rect">
            <a:avLst/>
          </a:prstGeom>
          <a:noFill/>
          <a:extLst>
            <a:ext uri="{909E8E84-426E-40DD-AFC4-6F175D3DCCD1}">
              <a14:hiddenFill xmlns:a14="http://schemas.microsoft.com/office/drawing/2010/main">
                <a:solidFill>
                  <a:srgbClr val="FFFFFF"/>
                </a:solidFill>
              </a14:hiddenFill>
            </a:ext>
          </a:extLst>
        </p:spPr>
      </p:pic>
      <p:sp>
        <p:nvSpPr>
          <p:cNvPr id="37890" name="Rectangle 9">
            <a:extLst>
              <a:ext uri="{FF2B5EF4-FFF2-40B4-BE49-F238E27FC236}">
                <a16:creationId xmlns:a16="http://schemas.microsoft.com/office/drawing/2014/main" id="{5267DD6C-C5B2-844C-BFB2-5B0C2E1BBCE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6433D341-A256-2547-8EE7-4EAC7686ED2D}" type="slidenum">
              <a:rPr lang="en-AU" altLang="en-US" sz="1400"/>
              <a:pPr/>
              <a:t>35</a:t>
            </a:fld>
            <a:endParaRPr lang="en-AU" altLang="en-US" sz="1400"/>
          </a:p>
        </p:txBody>
      </p:sp>
      <p:sp>
        <p:nvSpPr>
          <p:cNvPr id="37892" name="Rectangle 2">
            <a:extLst>
              <a:ext uri="{FF2B5EF4-FFF2-40B4-BE49-F238E27FC236}">
                <a16:creationId xmlns:a16="http://schemas.microsoft.com/office/drawing/2014/main" id="{43A80F5F-46B4-0446-9B17-3D1BB8B0ED47}"/>
              </a:ext>
            </a:extLst>
          </p:cNvPr>
          <p:cNvSpPr>
            <a:spLocks noGrp="1" noChangeArrowheads="1"/>
          </p:cNvSpPr>
          <p:nvPr>
            <p:ph type="title"/>
          </p:nvPr>
        </p:nvSpPr>
        <p:spPr>
          <a:xfrm>
            <a:off x="228600" y="152400"/>
            <a:ext cx="7818438" cy="547688"/>
          </a:xfrm>
          <a:ln/>
        </p:spPr>
        <p:txBody>
          <a:bodyPr/>
          <a:lstStyle/>
          <a:p>
            <a:r>
              <a:rPr altLang="en-US"/>
              <a:t>Selecting the Column Source Type</a:t>
            </a:r>
          </a:p>
        </p:txBody>
      </p:sp>
      <p:sp>
        <p:nvSpPr>
          <p:cNvPr id="37893" name="Rectangle 5">
            <a:extLst>
              <a:ext uri="{FF2B5EF4-FFF2-40B4-BE49-F238E27FC236}">
                <a16:creationId xmlns:a16="http://schemas.microsoft.com/office/drawing/2014/main" id="{FE386221-523D-EA41-9748-8398907177C9}"/>
              </a:ext>
            </a:extLst>
          </p:cNvPr>
          <p:cNvSpPr>
            <a:spLocks noChangeArrowheads="1"/>
          </p:cNvSpPr>
          <p:nvPr/>
        </p:nvSpPr>
        <p:spPr bwMode="auto">
          <a:xfrm>
            <a:off x="7927975" y="1849438"/>
            <a:ext cx="762000" cy="533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7894" name="Text Box 9">
            <a:extLst>
              <a:ext uri="{FF2B5EF4-FFF2-40B4-BE49-F238E27FC236}">
                <a16:creationId xmlns:a16="http://schemas.microsoft.com/office/drawing/2014/main" id="{0D4CD633-7BEF-7B4B-870F-F1B6468B0B7A}"/>
              </a:ext>
            </a:extLst>
          </p:cNvPr>
          <p:cNvSpPr txBox="1">
            <a:spLocks noChangeArrowheads="1"/>
          </p:cNvSpPr>
          <p:nvPr/>
        </p:nvSpPr>
        <p:spPr bwMode="auto">
          <a:xfrm>
            <a:off x="4498975" y="782638"/>
            <a:ext cx="411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3366FF"/>
                </a:solidFill>
              </a:rPr>
              <a:t>Column Source Type </a:t>
            </a:r>
            <a:r>
              <a:rPr lang="en-US" altLang="en-US" sz="1800">
                <a:solidFill>
                  <a:srgbClr val="3366FF"/>
                </a:solidFill>
              </a:rPr>
              <a:t>list box</a:t>
            </a:r>
          </a:p>
        </p:txBody>
      </p:sp>
      <p:sp>
        <p:nvSpPr>
          <p:cNvPr id="37895" name="Line 10">
            <a:extLst>
              <a:ext uri="{FF2B5EF4-FFF2-40B4-BE49-F238E27FC236}">
                <a16:creationId xmlns:a16="http://schemas.microsoft.com/office/drawing/2014/main" id="{A301986E-0B25-0A4F-8634-70E74FDC30DA}"/>
              </a:ext>
            </a:extLst>
          </p:cNvPr>
          <p:cNvSpPr>
            <a:spLocks noChangeShapeType="1"/>
          </p:cNvSpPr>
          <p:nvPr/>
        </p:nvSpPr>
        <p:spPr bwMode="auto">
          <a:xfrm>
            <a:off x="6632575" y="1163638"/>
            <a:ext cx="1219200" cy="8382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1slide35.mp3">
            <a:hlinkClick r:id="" action="ppaction://media"/>
            <a:extLst>
              <a:ext uri="{FF2B5EF4-FFF2-40B4-BE49-F238E27FC236}">
                <a16:creationId xmlns:a16="http://schemas.microsoft.com/office/drawing/2014/main" id="{9E8B896B-9521-7D4A-8601-13EFD38043E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371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23" name="Picture 11" descr="slide36">
            <a:extLst>
              <a:ext uri="{FF2B5EF4-FFF2-40B4-BE49-F238E27FC236}">
                <a16:creationId xmlns:a16="http://schemas.microsoft.com/office/drawing/2014/main" id="{7E66B6F4-7751-9449-AFB4-AE46BF90E79B}"/>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76350" y="1441450"/>
            <a:ext cx="7412038" cy="4486275"/>
          </a:xfrm>
          <a:prstGeom prst="rect">
            <a:avLst/>
          </a:prstGeom>
          <a:noFill/>
          <a:extLst>
            <a:ext uri="{909E8E84-426E-40DD-AFC4-6F175D3DCCD1}">
              <a14:hiddenFill xmlns:a14="http://schemas.microsoft.com/office/drawing/2010/main">
                <a:solidFill>
                  <a:srgbClr val="FFFFFF"/>
                </a:solidFill>
              </a14:hiddenFill>
            </a:ext>
          </a:extLst>
        </p:spPr>
      </p:pic>
      <p:sp>
        <p:nvSpPr>
          <p:cNvPr id="38914" name="Rectangle 9">
            <a:extLst>
              <a:ext uri="{FF2B5EF4-FFF2-40B4-BE49-F238E27FC236}">
                <a16:creationId xmlns:a16="http://schemas.microsoft.com/office/drawing/2014/main" id="{27801204-520B-A943-AF4B-FC606F611C6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A044D255-A0C9-3B4F-8626-D7528627A7AF}" type="slidenum">
              <a:rPr lang="en-AU" altLang="en-US" sz="1400"/>
              <a:pPr/>
              <a:t>36</a:t>
            </a:fld>
            <a:endParaRPr lang="en-AU" altLang="en-US" sz="1400"/>
          </a:p>
        </p:txBody>
      </p:sp>
      <p:sp>
        <p:nvSpPr>
          <p:cNvPr id="38916" name="Rectangle 2">
            <a:extLst>
              <a:ext uri="{FF2B5EF4-FFF2-40B4-BE49-F238E27FC236}">
                <a16:creationId xmlns:a16="http://schemas.microsoft.com/office/drawing/2014/main" id="{B88673E3-2F23-2447-86D8-A549275D8806}"/>
              </a:ext>
            </a:extLst>
          </p:cNvPr>
          <p:cNvSpPr>
            <a:spLocks noGrp="1" noChangeArrowheads="1"/>
          </p:cNvSpPr>
          <p:nvPr>
            <p:ph type="title"/>
          </p:nvPr>
        </p:nvSpPr>
        <p:spPr>
          <a:xfrm>
            <a:off x="228600" y="138113"/>
            <a:ext cx="7818438" cy="547687"/>
          </a:xfrm>
          <a:ln/>
        </p:spPr>
        <p:txBody>
          <a:bodyPr/>
          <a:lstStyle/>
          <a:p>
            <a:r>
              <a:rPr altLang="en-US"/>
              <a:t>Selecting the Column Source Value</a:t>
            </a:r>
          </a:p>
        </p:txBody>
      </p:sp>
      <p:sp>
        <p:nvSpPr>
          <p:cNvPr id="38917" name="Rectangle 5">
            <a:extLst>
              <a:ext uri="{FF2B5EF4-FFF2-40B4-BE49-F238E27FC236}">
                <a16:creationId xmlns:a16="http://schemas.microsoft.com/office/drawing/2014/main" id="{B3D7E0D9-5747-3A41-8CA4-CD49408CAA92}"/>
              </a:ext>
            </a:extLst>
          </p:cNvPr>
          <p:cNvSpPr>
            <a:spLocks noChangeArrowheads="1"/>
          </p:cNvSpPr>
          <p:nvPr/>
        </p:nvSpPr>
        <p:spPr bwMode="auto">
          <a:xfrm>
            <a:off x="7600950" y="2003425"/>
            <a:ext cx="1066800" cy="1066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8918" name="Text Box 9">
            <a:extLst>
              <a:ext uri="{FF2B5EF4-FFF2-40B4-BE49-F238E27FC236}">
                <a16:creationId xmlns:a16="http://schemas.microsoft.com/office/drawing/2014/main" id="{4C59CF74-1D47-704E-BB59-106C9BC02BCA}"/>
              </a:ext>
            </a:extLst>
          </p:cNvPr>
          <p:cNvSpPr txBox="1">
            <a:spLocks noChangeArrowheads="1"/>
          </p:cNvSpPr>
          <p:nvPr/>
        </p:nvSpPr>
        <p:spPr bwMode="auto">
          <a:xfrm>
            <a:off x="5391150" y="936625"/>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3366FF"/>
                </a:solidFill>
              </a:rPr>
              <a:t>Column Source Value </a:t>
            </a:r>
            <a:r>
              <a:rPr lang="en-US" altLang="en-US" sz="1800">
                <a:solidFill>
                  <a:srgbClr val="3366FF"/>
                </a:solidFill>
              </a:rPr>
              <a:t>list box</a:t>
            </a:r>
          </a:p>
        </p:txBody>
      </p:sp>
      <p:sp>
        <p:nvSpPr>
          <p:cNvPr id="38919" name="Line 10">
            <a:extLst>
              <a:ext uri="{FF2B5EF4-FFF2-40B4-BE49-F238E27FC236}">
                <a16:creationId xmlns:a16="http://schemas.microsoft.com/office/drawing/2014/main" id="{00B24984-7238-8F4B-AD24-1BDF660E2C64}"/>
              </a:ext>
            </a:extLst>
          </p:cNvPr>
          <p:cNvSpPr>
            <a:spLocks noChangeShapeType="1"/>
          </p:cNvSpPr>
          <p:nvPr/>
        </p:nvSpPr>
        <p:spPr bwMode="auto">
          <a:xfrm>
            <a:off x="6610350" y="1241425"/>
            <a:ext cx="990600" cy="10668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1slide36.mp3">
            <a:hlinkClick r:id="" action="ppaction://media"/>
            <a:extLst>
              <a:ext uri="{FF2B5EF4-FFF2-40B4-BE49-F238E27FC236}">
                <a16:creationId xmlns:a16="http://schemas.microsoft.com/office/drawing/2014/main" id="{3EF7EA64-EDF2-AB41-ADF4-84382FE2DF8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778000" y="287178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51" name="Picture 15" descr="slide37">
            <a:extLst>
              <a:ext uri="{FF2B5EF4-FFF2-40B4-BE49-F238E27FC236}">
                <a16:creationId xmlns:a16="http://schemas.microsoft.com/office/drawing/2014/main" id="{09900E27-2F56-3E4D-83D0-414098D96DBC}"/>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71588" y="1444625"/>
            <a:ext cx="7480300" cy="4483100"/>
          </a:xfrm>
          <a:prstGeom prst="rect">
            <a:avLst/>
          </a:prstGeom>
          <a:noFill/>
          <a:extLst>
            <a:ext uri="{909E8E84-426E-40DD-AFC4-6F175D3DCCD1}">
              <a14:hiddenFill xmlns:a14="http://schemas.microsoft.com/office/drawing/2010/main">
                <a:solidFill>
                  <a:srgbClr val="FFFFFF"/>
                </a:solidFill>
              </a14:hiddenFill>
            </a:ext>
          </a:extLst>
        </p:spPr>
      </p:pic>
      <p:sp>
        <p:nvSpPr>
          <p:cNvPr id="39938" name="Rectangle 9">
            <a:extLst>
              <a:ext uri="{FF2B5EF4-FFF2-40B4-BE49-F238E27FC236}">
                <a16:creationId xmlns:a16="http://schemas.microsoft.com/office/drawing/2014/main" id="{5D5FAF2C-0786-AC49-9655-F123C874639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0AE74BC8-76DC-A84B-84D7-94A717639EC6}" type="slidenum">
              <a:rPr lang="en-AU" altLang="en-US" sz="1400"/>
              <a:pPr/>
              <a:t>37</a:t>
            </a:fld>
            <a:endParaRPr lang="en-AU" altLang="en-US" sz="1400"/>
          </a:p>
        </p:txBody>
      </p:sp>
      <p:sp>
        <p:nvSpPr>
          <p:cNvPr id="39940" name="Rectangle 2">
            <a:extLst>
              <a:ext uri="{FF2B5EF4-FFF2-40B4-BE49-F238E27FC236}">
                <a16:creationId xmlns:a16="http://schemas.microsoft.com/office/drawing/2014/main" id="{DCF42549-990B-2C4F-9094-E72E4BF5662D}"/>
              </a:ext>
            </a:extLst>
          </p:cNvPr>
          <p:cNvSpPr>
            <a:spLocks noGrp="1" noChangeArrowheads="1"/>
          </p:cNvSpPr>
          <p:nvPr>
            <p:ph type="title"/>
          </p:nvPr>
        </p:nvSpPr>
        <p:spPr>
          <a:xfrm>
            <a:off x="228600" y="138113"/>
            <a:ext cx="7818438" cy="547687"/>
          </a:xfrm>
          <a:ln/>
        </p:spPr>
        <p:txBody>
          <a:bodyPr/>
          <a:lstStyle/>
          <a:p>
            <a:r>
              <a:rPr altLang="en-US"/>
              <a:t>Adding Columns</a:t>
            </a:r>
            <a:endParaRPr altLang="en-US">
              <a:solidFill>
                <a:srgbClr val="FF0000"/>
              </a:solidFill>
            </a:endParaRPr>
          </a:p>
        </p:txBody>
      </p:sp>
      <p:sp>
        <p:nvSpPr>
          <p:cNvPr id="39941" name="Rectangle 8">
            <a:extLst>
              <a:ext uri="{FF2B5EF4-FFF2-40B4-BE49-F238E27FC236}">
                <a16:creationId xmlns:a16="http://schemas.microsoft.com/office/drawing/2014/main" id="{E7C34073-310E-0B4B-A5DA-314CCB649587}"/>
              </a:ext>
            </a:extLst>
          </p:cNvPr>
          <p:cNvSpPr>
            <a:spLocks noChangeArrowheads="1"/>
          </p:cNvSpPr>
          <p:nvPr/>
        </p:nvSpPr>
        <p:spPr bwMode="auto">
          <a:xfrm>
            <a:off x="3768725" y="2124075"/>
            <a:ext cx="533400" cy="2438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9942" name="Text Box 9">
            <a:extLst>
              <a:ext uri="{FF2B5EF4-FFF2-40B4-BE49-F238E27FC236}">
                <a16:creationId xmlns:a16="http://schemas.microsoft.com/office/drawing/2014/main" id="{010743AD-8292-FA46-8AF4-7A953C525AE9}"/>
              </a:ext>
            </a:extLst>
          </p:cNvPr>
          <p:cNvSpPr txBox="1">
            <a:spLocks noChangeArrowheads="1"/>
          </p:cNvSpPr>
          <p:nvPr/>
        </p:nvSpPr>
        <p:spPr bwMode="auto">
          <a:xfrm>
            <a:off x="5216525" y="904875"/>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0033CC"/>
                </a:solidFill>
              </a:rPr>
              <a:t>New columns</a:t>
            </a:r>
          </a:p>
        </p:txBody>
      </p:sp>
      <p:sp>
        <p:nvSpPr>
          <p:cNvPr id="39943" name="Line 10">
            <a:extLst>
              <a:ext uri="{FF2B5EF4-FFF2-40B4-BE49-F238E27FC236}">
                <a16:creationId xmlns:a16="http://schemas.microsoft.com/office/drawing/2014/main" id="{47C725F9-5BAB-204D-B181-98FD436E5884}"/>
              </a:ext>
            </a:extLst>
          </p:cNvPr>
          <p:cNvSpPr>
            <a:spLocks noChangeShapeType="1"/>
          </p:cNvSpPr>
          <p:nvPr/>
        </p:nvSpPr>
        <p:spPr bwMode="auto">
          <a:xfrm flipH="1">
            <a:off x="4911725" y="1209675"/>
            <a:ext cx="838200" cy="12192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39944" name="Rectangle 11">
            <a:extLst>
              <a:ext uri="{FF2B5EF4-FFF2-40B4-BE49-F238E27FC236}">
                <a16:creationId xmlns:a16="http://schemas.microsoft.com/office/drawing/2014/main" id="{E4DB003C-200E-CB4F-907B-B404653C9BF1}"/>
              </a:ext>
            </a:extLst>
          </p:cNvPr>
          <p:cNvSpPr>
            <a:spLocks noChangeArrowheads="1"/>
          </p:cNvSpPr>
          <p:nvPr/>
        </p:nvSpPr>
        <p:spPr bwMode="auto">
          <a:xfrm>
            <a:off x="1482725" y="1590675"/>
            <a:ext cx="228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39945" name="Text Box 12">
            <a:extLst>
              <a:ext uri="{FF2B5EF4-FFF2-40B4-BE49-F238E27FC236}">
                <a16:creationId xmlns:a16="http://schemas.microsoft.com/office/drawing/2014/main" id="{57F37B08-5D69-3E4D-9C9F-8A270386E08E}"/>
              </a:ext>
            </a:extLst>
          </p:cNvPr>
          <p:cNvSpPr txBox="1">
            <a:spLocks noChangeArrowheads="1"/>
          </p:cNvSpPr>
          <p:nvPr/>
        </p:nvSpPr>
        <p:spPr bwMode="auto">
          <a:xfrm>
            <a:off x="415925" y="904875"/>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3366FF"/>
                </a:solidFill>
              </a:rPr>
              <a:t>Save</a:t>
            </a:r>
            <a:r>
              <a:rPr lang="en-US" altLang="en-US" sz="1800">
                <a:solidFill>
                  <a:srgbClr val="3366FF"/>
                </a:solidFill>
              </a:rPr>
              <a:t> icon (diskette symbol)</a:t>
            </a:r>
            <a:r>
              <a:rPr lang="en-US" altLang="en-US" sz="1400">
                <a:solidFill>
                  <a:srgbClr val="0033CC"/>
                </a:solidFill>
              </a:rPr>
              <a:t> </a:t>
            </a:r>
          </a:p>
        </p:txBody>
      </p:sp>
      <p:sp>
        <p:nvSpPr>
          <p:cNvPr id="39946" name="Line 13">
            <a:extLst>
              <a:ext uri="{FF2B5EF4-FFF2-40B4-BE49-F238E27FC236}">
                <a16:creationId xmlns:a16="http://schemas.microsoft.com/office/drawing/2014/main" id="{6ED98FD7-803A-9643-AC16-537083F69D5E}"/>
              </a:ext>
            </a:extLst>
          </p:cNvPr>
          <p:cNvSpPr>
            <a:spLocks noChangeShapeType="1"/>
          </p:cNvSpPr>
          <p:nvPr/>
        </p:nvSpPr>
        <p:spPr bwMode="auto">
          <a:xfrm>
            <a:off x="949325" y="1209675"/>
            <a:ext cx="457200" cy="4572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39947" name="Rectangle 14">
            <a:extLst>
              <a:ext uri="{FF2B5EF4-FFF2-40B4-BE49-F238E27FC236}">
                <a16:creationId xmlns:a16="http://schemas.microsoft.com/office/drawing/2014/main" id="{64C53C06-314B-594D-B02C-E7909FD728F5}"/>
              </a:ext>
            </a:extLst>
          </p:cNvPr>
          <p:cNvSpPr>
            <a:spLocks noChangeArrowheads="1"/>
          </p:cNvSpPr>
          <p:nvPr/>
        </p:nvSpPr>
        <p:spPr bwMode="auto">
          <a:xfrm>
            <a:off x="4302125" y="2124075"/>
            <a:ext cx="533400" cy="2438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1slide37.mp3">
            <a:hlinkClick r:id="" action="ppaction://media"/>
            <a:extLst>
              <a:ext uri="{FF2B5EF4-FFF2-40B4-BE49-F238E27FC236}">
                <a16:creationId xmlns:a16="http://schemas.microsoft.com/office/drawing/2014/main" id="{C7D20CF4-8EFD-604A-9D4E-9D9A46C20AE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302934" y="327977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4" name="Picture 14" descr="slide38">
            <a:extLst>
              <a:ext uri="{FF2B5EF4-FFF2-40B4-BE49-F238E27FC236}">
                <a16:creationId xmlns:a16="http://schemas.microsoft.com/office/drawing/2014/main" id="{50FEA481-A6B4-5B4A-B77E-0D8C63923C9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71588" y="1441450"/>
            <a:ext cx="7467600" cy="4486275"/>
          </a:xfrm>
          <a:prstGeom prst="rect">
            <a:avLst/>
          </a:prstGeom>
          <a:noFill/>
          <a:extLst>
            <a:ext uri="{909E8E84-426E-40DD-AFC4-6F175D3DCCD1}">
              <a14:hiddenFill xmlns:a14="http://schemas.microsoft.com/office/drawing/2010/main">
                <a:solidFill>
                  <a:srgbClr val="FFFFFF"/>
                </a:solidFill>
              </a14:hiddenFill>
            </a:ext>
          </a:extLst>
        </p:spPr>
      </p:pic>
      <p:sp>
        <p:nvSpPr>
          <p:cNvPr id="40962" name="Rectangle 9">
            <a:extLst>
              <a:ext uri="{FF2B5EF4-FFF2-40B4-BE49-F238E27FC236}">
                <a16:creationId xmlns:a16="http://schemas.microsoft.com/office/drawing/2014/main" id="{1CDB5D57-C8C2-2246-9E9B-F738F3E57D6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FC1AA5E-C2C8-E14B-AC8B-879DC01907BC}" type="slidenum">
              <a:rPr lang="en-AU" altLang="en-US" sz="1400"/>
              <a:pPr/>
              <a:t>38</a:t>
            </a:fld>
            <a:endParaRPr lang="en-AU" altLang="en-US" sz="1400"/>
          </a:p>
        </p:txBody>
      </p:sp>
      <p:sp>
        <p:nvSpPr>
          <p:cNvPr id="40964" name="Rectangle 2">
            <a:extLst>
              <a:ext uri="{FF2B5EF4-FFF2-40B4-BE49-F238E27FC236}">
                <a16:creationId xmlns:a16="http://schemas.microsoft.com/office/drawing/2014/main" id="{5E791676-4AE2-614F-9D52-717F31692916}"/>
              </a:ext>
            </a:extLst>
          </p:cNvPr>
          <p:cNvSpPr>
            <a:spLocks noGrp="1" noChangeArrowheads="1"/>
          </p:cNvSpPr>
          <p:nvPr>
            <p:ph type="title"/>
          </p:nvPr>
        </p:nvSpPr>
        <p:spPr>
          <a:xfrm>
            <a:off x="228600" y="138113"/>
            <a:ext cx="7818438" cy="547687"/>
          </a:xfrm>
          <a:ln/>
        </p:spPr>
        <p:txBody>
          <a:bodyPr/>
          <a:lstStyle/>
          <a:p>
            <a:r>
              <a:rPr altLang="en-US"/>
              <a:t>Activating the View</a:t>
            </a:r>
          </a:p>
        </p:txBody>
      </p:sp>
      <p:sp>
        <p:nvSpPr>
          <p:cNvPr id="40965" name="Rectangle 8">
            <a:extLst>
              <a:ext uri="{FF2B5EF4-FFF2-40B4-BE49-F238E27FC236}">
                <a16:creationId xmlns:a16="http://schemas.microsoft.com/office/drawing/2014/main" id="{32171E5F-8327-744D-BE03-40FB7C5FA382}"/>
              </a:ext>
            </a:extLst>
          </p:cNvPr>
          <p:cNvSpPr>
            <a:spLocks noChangeArrowheads="1"/>
          </p:cNvSpPr>
          <p:nvPr/>
        </p:nvSpPr>
        <p:spPr bwMode="auto">
          <a:xfrm>
            <a:off x="2800350" y="1862138"/>
            <a:ext cx="533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40966" name="Text Box 9">
            <a:extLst>
              <a:ext uri="{FF2B5EF4-FFF2-40B4-BE49-F238E27FC236}">
                <a16:creationId xmlns:a16="http://schemas.microsoft.com/office/drawing/2014/main" id="{4972FA66-58A2-A243-851A-693A5A1708B0}"/>
              </a:ext>
            </a:extLst>
          </p:cNvPr>
          <p:cNvSpPr txBox="1">
            <a:spLocks noChangeArrowheads="1"/>
          </p:cNvSpPr>
          <p:nvPr/>
        </p:nvSpPr>
        <p:spPr bwMode="auto">
          <a:xfrm>
            <a:off x="1352550" y="642938"/>
            <a:ext cx="2209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a:solidFill>
                  <a:srgbClr val="3366FF"/>
                </a:solidFill>
              </a:rPr>
              <a:t>Active status indicator</a:t>
            </a:r>
          </a:p>
        </p:txBody>
      </p:sp>
      <p:sp>
        <p:nvSpPr>
          <p:cNvPr id="40967" name="Line 10">
            <a:extLst>
              <a:ext uri="{FF2B5EF4-FFF2-40B4-BE49-F238E27FC236}">
                <a16:creationId xmlns:a16="http://schemas.microsoft.com/office/drawing/2014/main" id="{4E366476-33DB-DB42-88BA-5A4E98159023}"/>
              </a:ext>
            </a:extLst>
          </p:cNvPr>
          <p:cNvSpPr>
            <a:spLocks noChangeShapeType="1"/>
          </p:cNvSpPr>
          <p:nvPr/>
        </p:nvSpPr>
        <p:spPr bwMode="auto">
          <a:xfrm>
            <a:off x="2276475" y="1100138"/>
            <a:ext cx="600075" cy="6858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40968" name="Rectangle 11">
            <a:extLst>
              <a:ext uri="{FF2B5EF4-FFF2-40B4-BE49-F238E27FC236}">
                <a16:creationId xmlns:a16="http://schemas.microsoft.com/office/drawing/2014/main" id="{104AF826-DC70-6A47-AB10-3A7082DAE76E}"/>
              </a:ext>
            </a:extLst>
          </p:cNvPr>
          <p:cNvSpPr>
            <a:spLocks noChangeArrowheads="1"/>
          </p:cNvSpPr>
          <p:nvPr/>
        </p:nvSpPr>
        <p:spPr bwMode="auto">
          <a:xfrm>
            <a:off x="6762750" y="1862138"/>
            <a:ext cx="228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40969" name="Text Box 13">
            <a:extLst>
              <a:ext uri="{FF2B5EF4-FFF2-40B4-BE49-F238E27FC236}">
                <a16:creationId xmlns:a16="http://schemas.microsoft.com/office/drawing/2014/main" id="{889F11E5-CB55-4447-88A6-3FC8C7DEA901}"/>
              </a:ext>
            </a:extLst>
          </p:cNvPr>
          <p:cNvSpPr txBox="1">
            <a:spLocks noChangeArrowheads="1"/>
          </p:cNvSpPr>
          <p:nvPr/>
        </p:nvSpPr>
        <p:spPr bwMode="auto">
          <a:xfrm>
            <a:off x="6153150" y="642938"/>
            <a:ext cx="114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buClr>
                <a:schemeClr val="accent2"/>
              </a:buClr>
              <a:buFont typeface="Wingdings" pitchFamily="2" charset="2"/>
              <a:buNone/>
            </a:pPr>
            <a:r>
              <a:rPr lang="en-US" altLang="en-US" sz="1800" b="1">
                <a:solidFill>
                  <a:srgbClr val="3366FF"/>
                </a:solidFill>
              </a:rPr>
              <a:t>Activate</a:t>
            </a:r>
            <a:r>
              <a:rPr lang="en-US" altLang="en-US" sz="1800">
                <a:solidFill>
                  <a:srgbClr val="3366FF"/>
                </a:solidFill>
              </a:rPr>
              <a:t> icon</a:t>
            </a:r>
          </a:p>
        </p:txBody>
      </p:sp>
      <p:sp>
        <p:nvSpPr>
          <p:cNvPr id="40970" name="Line 14">
            <a:extLst>
              <a:ext uri="{FF2B5EF4-FFF2-40B4-BE49-F238E27FC236}">
                <a16:creationId xmlns:a16="http://schemas.microsoft.com/office/drawing/2014/main" id="{882869FA-3639-1C44-B8E6-40D4EAC19603}"/>
              </a:ext>
            </a:extLst>
          </p:cNvPr>
          <p:cNvSpPr>
            <a:spLocks noChangeShapeType="1"/>
          </p:cNvSpPr>
          <p:nvPr/>
        </p:nvSpPr>
        <p:spPr bwMode="auto">
          <a:xfrm>
            <a:off x="6686550" y="1100138"/>
            <a:ext cx="76200" cy="762000"/>
          </a:xfrm>
          <a:prstGeom prst="line">
            <a:avLst/>
          </a:prstGeom>
          <a:noFill/>
          <a:ln w="28575">
            <a:solidFill>
              <a:srgbClr val="0033CC"/>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1slide38.mp3">
            <a:hlinkClick r:id="" action="ppaction://media"/>
            <a:extLst>
              <a:ext uri="{FF2B5EF4-FFF2-40B4-BE49-F238E27FC236}">
                <a16:creationId xmlns:a16="http://schemas.microsoft.com/office/drawing/2014/main" id="{ACC7EDD8-EBC2-1645-8E08-416A6C4D8B3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4892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9">
            <a:extLst>
              <a:ext uri="{FF2B5EF4-FFF2-40B4-BE49-F238E27FC236}">
                <a16:creationId xmlns:a16="http://schemas.microsoft.com/office/drawing/2014/main" id="{986B059E-CDE6-D545-AF9D-4E8009008FF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6E6EAA3C-1DF7-A44D-A9F3-7FE0A5458761}" type="slidenum">
              <a:rPr lang="en-AU" altLang="en-US" sz="1400"/>
              <a:pPr/>
              <a:t>39</a:t>
            </a:fld>
            <a:endParaRPr lang="en-AU" altLang="en-US" sz="1400"/>
          </a:p>
        </p:txBody>
      </p:sp>
      <p:sp>
        <p:nvSpPr>
          <p:cNvPr id="41987" name="Rectangle 2">
            <a:extLst>
              <a:ext uri="{FF2B5EF4-FFF2-40B4-BE49-F238E27FC236}">
                <a16:creationId xmlns:a16="http://schemas.microsoft.com/office/drawing/2014/main" id="{83FB32F9-9EE9-4641-9E2E-08A494F299C4}"/>
              </a:ext>
            </a:extLst>
          </p:cNvPr>
          <p:cNvSpPr>
            <a:spLocks noGrp="1" noChangeArrowheads="1"/>
          </p:cNvSpPr>
          <p:nvPr>
            <p:ph type="title" idx="4294967295"/>
          </p:nvPr>
        </p:nvSpPr>
        <p:spPr>
          <a:noFill/>
        </p:spPr>
        <p:txBody>
          <a:bodyPr/>
          <a:lstStyle/>
          <a:p>
            <a:pPr eaLnBrk="1" hangingPunct="1"/>
            <a:r>
              <a:rPr lang="en-US" altLang="en-US"/>
              <a:t>Module Summary</a:t>
            </a:r>
          </a:p>
        </p:txBody>
      </p:sp>
      <p:sp>
        <p:nvSpPr>
          <p:cNvPr id="41988" name="Rectangle 3">
            <a:extLst>
              <a:ext uri="{FF2B5EF4-FFF2-40B4-BE49-F238E27FC236}">
                <a16:creationId xmlns:a16="http://schemas.microsoft.com/office/drawing/2014/main" id="{AB74AD37-64E2-B14C-9578-A219FD2984D3}"/>
              </a:ext>
            </a:extLst>
          </p:cNvPr>
          <p:cNvSpPr>
            <a:spLocks noGrp="1" noChangeArrowheads="1"/>
          </p:cNvSpPr>
          <p:nvPr>
            <p:ph idx="4294967295"/>
          </p:nvPr>
        </p:nvSpPr>
        <p:spPr/>
        <p:txBody>
          <a:bodyPr/>
          <a:lstStyle/>
          <a:p>
            <a:pPr marL="0" indent="0" eaLnBrk="1" hangingPunct="1">
              <a:spcAft>
                <a:spcPct val="50000"/>
              </a:spcAft>
              <a:buFont typeface="Wingdings" pitchFamily="2" charset="2"/>
              <a:buNone/>
            </a:pPr>
            <a:r>
              <a:rPr lang="en-US" altLang="en-US" dirty="0"/>
              <a:t>Now that you have completed this module, you should be able to: </a:t>
            </a:r>
          </a:p>
          <a:p>
            <a:pPr lvl="1" eaLnBrk="1" hangingPunct="1"/>
            <a:r>
              <a:rPr lang="en-US" altLang="en-US" dirty="0"/>
              <a:t>Identify the two major software components of the GenevaERS product </a:t>
            </a:r>
          </a:p>
          <a:p>
            <a:pPr lvl="1">
              <a:spcBef>
                <a:spcPct val="75000"/>
              </a:spcBef>
            </a:pPr>
            <a:r>
              <a:rPr lang="en-US" altLang="en-US" dirty="0"/>
              <a:t>Identify the major types of GenevaERS metadata</a:t>
            </a:r>
          </a:p>
          <a:p>
            <a:pPr lvl="1">
              <a:spcBef>
                <a:spcPct val="75000"/>
              </a:spcBef>
            </a:pPr>
            <a:r>
              <a:rPr lang="en-US" altLang="en-US" dirty="0"/>
              <a:t>Navigate the GenevaERS Workbench</a:t>
            </a:r>
          </a:p>
          <a:p>
            <a:pPr lvl="1">
              <a:spcBef>
                <a:spcPct val="75000"/>
              </a:spcBef>
            </a:pPr>
            <a:r>
              <a:rPr lang="en-US" altLang="en-US" dirty="0"/>
              <a:t>Create a simple view</a:t>
            </a:r>
          </a:p>
          <a:p>
            <a:pPr marL="0" indent="0" eaLnBrk="1" hangingPunct="1">
              <a:buFont typeface="Wingdings" pitchFamily="2" charset="2"/>
              <a:buNone/>
            </a:pPr>
            <a:endParaRPr lang="en-US" altLang="en-US" dirty="0"/>
          </a:p>
        </p:txBody>
      </p:sp>
      <p:pic>
        <p:nvPicPr>
          <p:cNvPr id="2" name="Online Media 1" descr="Mod1slide39.mp3">
            <a:hlinkClick r:id="" action="ppaction://media"/>
            <a:extLst>
              <a:ext uri="{FF2B5EF4-FFF2-40B4-BE49-F238E27FC236}">
                <a16:creationId xmlns:a16="http://schemas.microsoft.com/office/drawing/2014/main" id="{B8E5644A-F98C-3C43-B2BD-E9DDDD66F15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659466" y="30988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9C68E043-EBC7-5A40-BFBB-65D87612E05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63EBA18-7313-6646-8548-9C819ECF2159}" type="slidenum">
              <a:rPr lang="en-AU" altLang="en-US" sz="1400"/>
              <a:pPr/>
              <a:t>4</a:t>
            </a:fld>
            <a:endParaRPr lang="en-AU" altLang="en-US" sz="1400"/>
          </a:p>
        </p:txBody>
      </p:sp>
      <p:sp>
        <p:nvSpPr>
          <p:cNvPr id="6147" name="Rectangle 2">
            <a:extLst>
              <a:ext uri="{FF2B5EF4-FFF2-40B4-BE49-F238E27FC236}">
                <a16:creationId xmlns:a16="http://schemas.microsoft.com/office/drawing/2014/main" id="{A7DB4053-23B9-3648-934A-68A98535E152}"/>
              </a:ext>
            </a:extLst>
          </p:cNvPr>
          <p:cNvSpPr>
            <a:spLocks noGrp="1" noChangeArrowheads="1"/>
          </p:cNvSpPr>
          <p:nvPr>
            <p:ph type="title"/>
          </p:nvPr>
        </p:nvSpPr>
        <p:spPr>
          <a:xfrm>
            <a:off x="228600" y="138113"/>
            <a:ext cx="7818438" cy="547687"/>
          </a:xfrm>
          <a:ln/>
        </p:spPr>
        <p:txBody>
          <a:bodyPr/>
          <a:lstStyle/>
          <a:p>
            <a:r>
              <a:rPr lang="en-US" altLang="en-US" dirty="0"/>
              <a:t>GenevaERS</a:t>
            </a:r>
            <a:r>
              <a:rPr altLang="en-US" dirty="0"/>
              <a:t> Components</a:t>
            </a:r>
          </a:p>
        </p:txBody>
      </p:sp>
      <p:sp>
        <p:nvSpPr>
          <p:cNvPr id="6148" name="Text Box 4">
            <a:extLst>
              <a:ext uri="{FF2B5EF4-FFF2-40B4-BE49-F238E27FC236}">
                <a16:creationId xmlns:a16="http://schemas.microsoft.com/office/drawing/2014/main" id="{30FA94A7-8782-554D-9DB9-F6BB1901817F}"/>
              </a:ext>
            </a:extLst>
          </p:cNvPr>
          <p:cNvSpPr txBox="1">
            <a:spLocks noChangeArrowheads="1"/>
          </p:cNvSpPr>
          <p:nvPr/>
        </p:nvSpPr>
        <p:spPr bwMode="auto">
          <a:xfrm>
            <a:off x="1384300" y="2327275"/>
            <a:ext cx="1952625" cy="64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800" b="1">
                <a:solidFill>
                  <a:srgbClr val="3366FF"/>
                </a:solidFill>
                <a:cs typeface="Arial" panose="020B0604020202020204" pitchFamily="34" charset="0"/>
              </a:rPr>
              <a:t>Workbench (WB)</a:t>
            </a:r>
          </a:p>
        </p:txBody>
      </p:sp>
      <p:sp>
        <p:nvSpPr>
          <p:cNvPr id="6149" name="AutoShape 5">
            <a:extLst>
              <a:ext uri="{FF2B5EF4-FFF2-40B4-BE49-F238E27FC236}">
                <a16:creationId xmlns:a16="http://schemas.microsoft.com/office/drawing/2014/main" id="{65596CBE-747D-2545-B909-AFE661795B70}"/>
              </a:ext>
            </a:extLst>
          </p:cNvPr>
          <p:cNvSpPr>
            <a:spLocks noChangeArrowheads="1"/>
          </p:cNvSpPr>
          <p:nvPr/>
        </p:nvSpPr>
        <p:spPr bwMode="auto">
          <a:xfrm>
            <a:off x="1455738" y="3800475"/>
            <a:ext cx="1219200" cy="15240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a:solidFill>
                  <a:schemeClr val="tx1"/>
                </a:solidFill>
              </a:rPr>
              <a:t>Source</a:t>
            </a:r>
          </a:p>
          <a:p>
            <a:pPr algn="ctr" eaLnBrk="1" hangingPunct="1">
              <a:lnSpc>
                <a:spcPct val="100000"/>
              </a:lnSpc>
              <a:buClr>
                <a:schemeClr val="accent2"/>
              </a:buClr>
              <a:buFont typeface="Wingdings" pitchFamily="2" charset="2"/>
              <a:buNone/>
            </a:pPr>
            <a:r>
              <a:rPr lang="en-US" altLang="en-US" sz="1800">
                <a:solidFill>
                  <a:schemeClr val="tx1"/>
                </a:solidFill>
              </a:rPr>
              <a:t>Data</a:t>
            </a:r>
          </a:p>
        </p:txBody>
      </p:sp>
      <p:sp>
        <p:nvSpPr>
          <p:cNvPr id="6150" name="AutoShape 6">
            <a:extLst>
              <a:ext uri="{FF2B5EF4-FFF2-40B4-BE49-F238E27FC236}">
                <a16:creationId xmlns:a16="http://schemas.microsoft.com/office/drawing/2014/main" id="{C099E1C3-D135-7847-9660-33EE2E535645}"/>
              </a:ext>
            </a:extLst>
          </p:cNvPr>
          <p:cNvSpPr>
            <a:spLocks noChangeArrowheads="1"/>
          </p:cNvSpPr>
          <p:nvPr/>
        </p:nvSpPr>
        <p:spPr bwMode="auto">
          <a:xfrm>
            <a:off x="4408488" y="774700"/>
            <a:ext cx="1225550" cy="1514475"/>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dirty="0">
                <a:solidFill>
                  <a:schemeClr val="tx1"/>
                </a:solidFill>
              </a:rPr>
              <a:t>GenevaERS</a:t>
            </a:r>
          </a:p>
          <a:p>
            <a:pPr algn="ctr" eaLnBrk="1" hangingPunct="1">
              <a:lnSpc>
                <a:spcPct val="100000"/>
              </a:lnSpc>
              <a:buClr>
                <a:schemeClr val="accent2"/>
              </a:buClr>
              <a:buFont typeface="Wingdings" pitchFamily="2" charset="2"/>
              <a:buNone/>
            </a:pPr>
            <a:r>
              <a:rPr lang="en-US" altLang="en-US" sz="1800" dirty="0">
                <a:solidFill>
                  <a:schemeClr val="tx1"/>
                </a:solidFill>
              </a:rPr>
              <a:t>Metadata</a:t>
            </a:r>
          </a:p>
          <a:p>
            <a:pPr algn="ctr" eaLnBrk="1" hangingPunct="1">
              <a:lnSpc>
                <a:spcPct val="100000"/>
              </a:lnSpc>
              <a:buClr>
                <a:schemeClr val="accent2"/>
              </a:buClr>
              <a:buFont typeface="Wingdings" pitchFamily="2" charset="2"/>
              <a:buNone/>
            </a:pPr>
            <a:r>
              <a:rPr lang="en-US" altLang="en-US" sz="1800" dirty="0">
                <a:solidFill>
                  <a:schemeClr val="tx1"/>
                </a:solidFill>
              </a:rPr>
              <a:t>Repository</a:t>
            </a:r>
          </a:p>
        </p:txBody>
      </p:sp>
      <p:sp>
        <p:nvSpPr>
          <p:cNvPr id="6151" name="AutoShape 7">
            <a:extLst>
              <a:ext uri="{FF2B5EF4-FFF2-40B4-BE49-F238E27FC236}">
                <a16:creationId xmlns:a16="http://schemas.microsoft.com/office/drawing/2014/main" id="{04F55C38-2B21-0D41-ABB4-B98C8489914A}"/>
              </a:ext>
            </a:extLst>
          </p:cNvPr>
          <p:cNvSpPr>
            <a:spLocks noChangeArrowheads="1"/>
          </p:cNvSpPr>
          <p:nvPr/>
        </p:nvSpPr>
        <p:spPr bwMode="auto">
          <a:xfrm>
            <a:off x="6996113" y="3800475"/>
            <a:ext cx="1219200" cy="1524000"/>
          </a:xfrm>
          <a:prstGeom prst="flowChartMagneticDisk">
            <a:avLst/>
          </a:prstGeom>
          <a:solidFill>
            <a:srgbClr val="00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a:solidFill>
                  <a:schemeClr val="tx1"/>
                </a:solidFill>
              </a:rPr>
              <a:t>Output</a:t>
            </a:r>
          </a:p>
        </p:txBody>
      </p:sp>
      <p:sp>
        <p:nvSpPr>
          <p:cNvPr id="6152" name="AutoShape 8">
            <a:extLst>
              <a:ext uri="{FF2B5EF4-FFF2-40B4-BE49-F238E27FC236}">
                <a16:creationId xmlns:a16="http://schemas.microsoft.com/office/drawing/2014/main" id="{70058A42-E9F0-AF48-A191-925AF8F46F14}"/>
              </a:ext>
            </a:extLst>
          </p:cNvPr>
          <p:cNvSpPr>
            <a:spLocks noChangeArrowheads="1"/>
          </p:cNvSpPr>
          <p:nvPr/>
        </p:nvSpPr>
        <p:spPr bwMode="auto">
          <a:xfrm>
            <a:off x="3130550" y="1449388"/>
            <a:ext cx="1062038" cy="606425"/>
          </a:xfrm>
          <a:prstGeom prst="rightArrow">
            <a:avLst>
              <a:gd name="adj1" fmla="val 50000"/>
              <a:gd name="adj2" fmla="val 43783"/>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6153" name="AutoShape 9">
            <a:extLst>
              <a:ext uri="{FF2B5EF4-FFF2-40B4-BE49-F238E27FC236}">
                <a16:creationId xmlns:a16="http://schemas.microsoft.com/office/drawing/2014/main" id="{4B29092C-C298-B84D-9D74-9021BB2A254F}"/>
              </a:ext>
            </a:extLst>
          </p:cNvPr>
          <p:cNvSpPr>
            <a:spLocks noChangeArrowheads="1"/>
          </p:cNvSpPr>
          <p:nvPr/>
        </p:nvSpPr>
        <p:spPr bwMode="auto">
          <a:xfrm rot="5400000">
            <a:off x="4608513" y="2478088"/>
            <a:ext cx="835025" cy="606425"/>
          </a:xfrm>
          <a:prstGeom prst="rightArrow">
            <a:avLst>
              <a:gd name="adj1" fmla="val 50000"/>
              <a:gd name="adj2" fmla="val 34424"/>
            </a:avLst>
          </a:prstGeom>
          <a:solidFill>
            <a:schemeClr val="tx2"/>
          </a:solidFill>
          <a:ln w="12700" algn="ctr">
            <a:solidFill>
              <a:schemeClr val="tx1"/>
            </a:solidFill>
            <a:miter lim="800000"/>
            <a:headEnd/>
            <a:tailEnd/>
          </a:ln>
        </p:spPr>
        <p:txBody>
          <a:bodyPr rot="10800000" vert="eaVert"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6154" name="AutoShape 10">
            <a:extLst>
              <a:ext uri="{FF2B5EF4-FFF2-40B4-BE49-F238E27FC236}">
                <a16:creationId xmlns:a16="http://schemas.microsoft.com/office/drawing/2014/main" id="{382BA95D-7B8C-BC45-A6E4-12EC65D1A2EE}"/>
              </a:ext>
            </a:extLst>
          </p:cNvPr>
          <p:cNvSpPr>
            <a:spLocks noChangeArrowheads="1"/>
          </p:cNvSpPr>
          <p:nvPr/>
        </p:nvSpPr>
        <p:spPr bwMode="auto">
          <a:xfrm>
            <a:off x="2901950" y="4264025"/>
            <a:ext cx="835025" cy="606425"/>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6155" name="AutoShape 11">
            <a:extLst>
              <a:ext uri="{FF2B5EF4-FFF2-40B4-BE49-F238E27FC236}">
                <a16:creationId xmlns:a16="http://schemas.microsoft.com/office/drawing/2014/main" id="{43C6CE77-38D0-5B4A-98B7-91C4F08E7FB8}"/>
              </a:ext>
            </a:extLst>
          </p:cNvPr>
          <p:cNvSpPr>
            <a:spLocks noChangeArrowheads="1"/>
          </p:cNvSpPr>
          <p:nvPr/>
        </p:nvSpPr>
        <p:spPr bwMode="auto">
          <a:xfrm>
            <a:off x="6013450" y="4264025"/>
            <a:ext cx="835025" cy="606425"/>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6156" name="Picture 12">
            <a:extLst>
              <a:ext uri="{FF2B5EF4-FFF2-40B4-BE49-F238E27FC236}">
                <a16:creationId xmlns:a16="http://schemas.microsoft.com/office/drawing/2014/main" id="{D6730E2A-377A-9146-A0CD-B816A7877097}"/>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371600" y="762000"/>
            <a:ext cx="17462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6157" name="Group 13">
            <a:extLst>
              <a:ext uri="{FF2B5EF4-FFF2-40B4-BE49-F238E27FC236}">
                <a16:creationId xmlns:a16="http://schemas.microsoft.com/office/drawing/2014/main" id="{7926B61E-4422-8F4A-BD89-873FE7A7E3BD}"/>
              </a:ext>
            </a:extLst>
          </p:cNvPr>
          <p:cNvGrpSpPr>
            <a:grpSpLocks/>
          </p:cNvGrpSpPr>
          <p:nvPr/>
        </p:nvGrpSpPr>
        <p:grpSpPr bwMode="auto">
          <a:xfrm>
            <a:off x="4214813" y="3427413"/>
            <a:ext cx="1419225" cy="1671637"/>
            <a:chOff x="4744" y="965"/>
            <a:chExt cx="1685" cy="2056"/>
          </a:xfrm>
        </p:grpSpPr>
        <p:sp>
          <p:nvSpPr>
            <p:cNvPr id="6159" name="Rectangle 14">
              <a:extLst>
                <a:ext uri="{FF2B5EF4-FFF2-40B4-BE49-F238E27FC236}">
                  <a16:creationId xmlns:a16="http://schemas.microsoft.com/office/drawing/2014/main" id="{D898BC1B-3517-9140-A383-85F88BD935CD}"/>
                </a:ext>
              </a:extLst>
            </p:cNvPr>
            <p:cNvSpPr>
              <a:spLocks noChangeArrowheads="1"/>
            </p:cNvSpPr>
            <p:nvPr/>
          </p:nvSpPr>
          <p:spPr bwMode="auto">
            <a:xfrm>
              <a:off x="6227" y="965"/>
              <a:ext cx="191" cy="2056"/>
            </a:xfrm>
            <a:prstGeom prst="rect">
              <a:avLst/>
            </a:prstGeom>
            <a:solidFill>
              <a:schemeClr val="bg1"/>
            </a:solidFill>
            <a:ln w="12700" algn="ctr">
              <a:solidFill>
                <a:schemeClr val="bg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6160" name="Picture 15" descr="IBM_zHE_dynamic_left">
              <a:extLst>
                <a:ext uri="{FF2B5EF4-FFF2-40B4-BE49-F238E27FC236}">
                  <a16:creationId xmlns:a16="http://schemas.microsoft.com/office/drawing/2014/main" id="{C3F2921F-96CA-EA42-9AD1-745FEBD96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10811"/>
            <a:stretch>
              <a:fillRect/>
            </a:stretch>
          </p:blipFill>
          <p:spPr bwMode="auto">
            <a:xfrm>
              <a:off x="4744" y="965"/>
              <a:ext cx="1685" cy="20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6158" name="Text Box 16">
            <a:extLst>
              <a:ext uri="{FF2B5EF4-FFF2-40B4-BE49-F238E27FC236}">
                <a16:creationId xmlns:a16="http://schemas.microsoft.com/office/drawing/2014/main" id="{84654F15-063E-3241-9462-F40ACEB223FA}"/>
              </a:ext>
            </a:extLst>
          </p:cNvPr>
          <p:cNvSpPr txBox="1">
            <a:spLocks noChangeArrowheads="1"/>
          </p:cNvSpPr>
          <p:nvPr/>
        </p:nvSpPr>
        <p:spPr bwMode="auto">
          <a:xfrm>
            <a:off x="3511550" y="5324475"/>
            <a:ext cx="2881313" cy="64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r>
              <a:rPr lang="en-US" altLang="en-US" sz="1800" b="1">
                <a:solidFill>
                  <a:srgbClr val="3366FF"/>
                </a:solidFill>
                <a:cs typeface="Arial" panose="020B0604020202020204" pitchFamily="34" charset="0"/>
              </a:rPr>
              <a:t>Performance Engine (PE)</a:t>
            </a:r>
          </a:p>
        </p:txBody>
      </p:sp>
      <p:pic>
        <p:nvPicPr>
          <p:cNvPr id="2" name="Online Media 1" descr="Mod1slide4.mp3">
            <a:hlinkClick r:id="" action="ppaction://media"/>
            <a:extLst>
              <a:ext uri="{FF2B5EF4-FFF2-40B4-BE49-F238E27FC236}">
                <a16:creationId xmlns:a16="http://schemas.microsoft.com/office/drawing/2014/main" id="{E69A1F1B-B549-E64D-9ABB-5F16D4F5FDFC}"/>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739623" y="302101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
            <a:extLst>
              <a:ext uri="{FF2B5EF4-FFF2-40B4-BE49-F238E27FC236}">
                <a16:creationId xmlns:a16="http://schemas.microsoft.com/office/drawing/2014/main" id="{97C3193C-D320-8A42-9EDD-CA925AABD09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5E0D157-5B42-BE44-A726-E0F374300F5D}" type="slidenum">
              <a:rPr lang="en-AU" altLang="en-US" sz="1400"/>
              <a:pPr/>
              <a:t>40</a:t>
            </a:fld>
            <a:endParaRPr lang="en-AU" altLang="en-US" sz="1400"/>
          </a:p>
        </p:txBody>
      </p:sp>
      <p:sp>
        <p:nvSpPr>
          <p:cNvPr id="43011" name="Rectangle 2">
            <a:extLst>
              <a:ext uri="{FF2B5EF4-FFF2-40B4-BE49-F238E27FC236}">
                <a16:creationId xmlns:a16="http://schemas.microsoft.com/office/drawing/2014/main" id="{9C8169A8-0BE8-8646-BF59-44D666C09E94}"/>
              </a:ext>
            </a:extLst>
          </p:cNvPr>
          <p:cNvSpPr>
            <a:spLocks noGrp="1" noChangeArrowheads="1"/>
          </p:cNvSpPr>
          <p:nvPr>
            <p:ph type="title" idx="4294967295"/>
          </p:nvPr>
        </p:nvSpPr>
        <p:spPr/>
        <p:txBody>
          <a:bodyPr/>
          <a:lstStyle/>
          <a:p>
            <a:pPr eaLnBrk="1" hangingPunct="1"/>
            <a:r>
              <a:rPr lang="en-US" altLang="en-US"/>
              <a:t>For Additional Information</a:t>
            </a:r>
          </a:p>
        </p:txBody>
      </p:sp>
      <p:sp>
        <p:nvSpPr>
          <p:cNvPr id="43012" name="Content Placeholder 5">
            <a:extLst>
              <a:ext uri="{FF2B5EF4-FFF2-40B4-BE49-F238E27FC236}">
                <a16:creationId xmlns:a16="http://schemas.microsoft.com/office/drawing/2014/main" id="{2D9808B3-2BA7-354C-99A9-88E5D3830C58}"/>
              </a:ext>
            </a:extLst>
          </p:cNvPr>
          <p:cNvSpPr>
            <a:spLocks/>
          </p:cNvSpPr>
          <p:nvPr/>
        </p:nvSpPr>
        <p:spPr bwMode="auto">
          <a:xfrm>
            <a:off x="228600" y="685800"/>
            <a:ext cx="8534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Bef>
                <a:spcPct val="50000"/>
              </a:spcBef>
              <a:spcAft>
                <a:spcPct val="10000"/>
              </a:spcAft>
              <a:buClr>
                <a:schemeClr val="tx1"/>
              </a:buClr>
              <a:buFont typeface="Wingdings" pitchFamily="2" charset="2"/>
              <a:buNone/>
            </a:pPr>
            <a:r>
              <a:rPr lang="en-US" altLang="en-US" sz="2000" dirty="0">
                <a:solidFill>
                  <a:schemeClr val="tx1"/>
                </a:solidFill>
              </a:rPr>
              <a:t>The following table provides additional support and/or reference material for GenevaERS.</a:t>
            </a:r>
          </a:p>
        </p:txBody>
      </p:sp>
      <p:graphicFrame>
        <p:nvGraphicFramePr>
          <p:cNvPr id="86069" name="Group 53">
            <a:extLst>
              <a:ext uri="{FF2B5EF4-FFF2-40B4-BE49-F238E27FC236}">
                <a16:creationId xmlns:a16="http://schemas.microsoft.com/office/drawing/2014/main" id="{BC6224CE-9317-E64E-9C88-69ACCBFE5DE8}"/>
              </a:ext>
            </a:extLst>
          </p:cNvPr>
          <p:cNvGraphicFramePr>
            <a:graphicFrameLocks noGrp="1"/>
          </p:cNvGraphicFramePr>
          <p:nvPr/>
        </p:nvGraphicFramePr>
        <p:xfrm>
          <a:off x="304800" y="1676400"/>
          <a:ext cx="8458200" cy="2731136"/>
        </p:xfrm>
        <a:graphic>
          <a:graphicData uri="http://schemas.openxmlformats.org/drawingml/2006/table">
            <a:tbl>
              <a:tblPr/>
              <a:tblGrid>
                <a:gridCol w="4267200">
                  <a:extLst>
                    <a:ext uri="{9D8B030D-6E8A-4147-A177-3AD203B41FA5}">
                      <a16:colId xmlns:a16="http://schemas.microsoft.com/office/drawing/2014/main" val="3161546268"/>
                    </a:ext>
                  </a:extLst>
                </a:gridCol>
                <a:gridCol w="4191000">
                  <a:extLst>
                    <a:ext uri="{9D8B030D-6E8A-4147-A177-3AD203B41FA5}">
                      <a16:colId xmlns:a16="http://schemas.microsoft.com/office/drawing/2014/main" val="3186967053"/>
                    </a:ext>
                  </a:extLst>
                </a:gridCol>
              </a:tblGrid>
              <a:tr h="280988">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Screen Title</a:t>
                      </a:r>
                      <a:endParaRPr kumimoji="0" lang="en-AU"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742950" indent="-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altLang="en-US" sz="1800" b="1" i="0" u="none" strike="noStrike" cap="none" normalizeH="0" baseline="0">
                          <a:ln>
                            <a:noFill/>
                          </a:ln>
                          <a:solidFill>
                            <a:schemeClr val="tx1"/>
                          </a:solidFill>
                          <a:effectLst/>
                          <a:latin typeface="Arial" panose="020B0604020202020204" pitchFamily="34" charset="0"/>
                          <a:cs typeface="Arial" panose="020B0604020202020204" pitchFamily="34" charset="0"/>
                        </a:rPr>
                        <a:t>Web Address</a:t>
                      </a:r>
                      <a:endParaRPr kumimoji="0" lang="en-AU" altLang="en-US" sz="18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2440043"/>
                  </a:ext>
                </a:extLst>
              </a:tr>
              <a:tr h="682625">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50825" indent="-22225"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GenevaERS Information </a:t>
                      </a:r>
                      <a:r>
                        <a:rPr kumimoji="0" lang="en-AU" altLang="en-US"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Center</a:t>
                      </a:r>
                      <a:endParaRPr kumimoji="0" lang="en-AU"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286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panose="020B0604020202020204" pitchFamily="34" charset="0"/>
                          <a:hlinkClick r:id="rId7"/>
                        </a:rPr>
                        <a:t>http://GenevaERS.ibm.com/help/index.jsp</a:t>
                      </a:r>
                      <a:endParaRPr kumimoji="0" lang="en-AU" alt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3050001"/>
                  </a:ext>
                </a:extLst>
              </a:tr>
              <a:tr h="906463">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50825" indent="-22225"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GenevaERS Solution Screen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2860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dirty="0">
                          <a:ln>
                            <a:noFill/>
                          </a:ln>
                          <a:solidFill>
                            <a:schemeClr val="tx1"/>
                          </a:solidFill>
                          <a:effectLst/>
                          <a:latin typeface="Arial" panose="020B0604020202020204" pitchFamily="34" charset="0"/>
                          <a:hlinkClick r:id="rId8"/>
                        </a:rPr>
                        <a:t>http://www.ibm.com/systems/GenevaERS</a:t>
                      </a:r>
                      <a:endParaRPr kumimoji="0" lang="en-AU" altLang="en-US"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53296819"/>
                  </a:ext>
                </a:extLst>
              </a:tr>
              <a:tr h="776288">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33363" indent="-4763"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33363" marR="0" lvl="1" indent="-4763"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Exploiting IBM GenevaERS to Solve Financial Accounting Challenges</a:t>
                      </a:r>
                      <a:endParaRPr kumimoji="0" lang="en-AU"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eaLnBrk="0" hangingPunct="0">
                        <a:spcAft>
                          <a:spcPct val="10000"/>
                        </a:spcAft>
                        <a:buClr>
                          <a:schemeClr val="tx1"/>
                        </a:buClr>
                        <a:buFont typeface="Wingdings" pitchFamily="2" charset="2"/>
                        <a:defRPr>
                          <a:solidFill>
                            <a:schemeClr val="tx1"/>
                          </a:solidFill>
                          <a:latin typeface="Arial" panose="020B0604020202020204" pitchFamily="34" charset="0"/>
                        </a:defRPr>
                      </a:lvl1pPr>
                      <a:lvl2pPr marL="285750" eaLnBrk="0" hangingPunct="0">
                        <a:spcAft>
                          <a:spcPct val="5000"/>
                        </a:spcAft>
                        <a:buClr>
                          <a:schemeClr val="tx1"/>
                        </a:buClr>
                        <a:buFont typeface="Wingdings" pitchFamily="2" charset="2"/>
                        <a:defRPr>
                          <a:solidFill>
                            <a:schemeClr val="tx1"/>
                          </a:solidFill>
                          <a:latin typeface="Arial" panose="020B0604020202020204" pitchFamily="34" charset="0"/>
                        </a:defRPr>
                      </a:lvl2pPr>
                      <a:lvl3pPr marL="1143000" indent="-228600" eaLnBrk="0" hangingPunct="0">
                        <a:spcAft>
                          <a:spcPct val="5000"/>
                        </a:spcAft>
                        <a:buClr>
                          <a:schemeClr val="tx1"/>
                        </a:buClr>
                        <a:defRPr sz="2000">
                          <a:solidFill>
                            <a:schemeClr val="tx1"/>
                          </a:solidFill>
                          <a:latin typeface="Arial" panose="020B0604020202020204" pitchFamily="34" charset="0"/>
                        </a:defRPr>
                      </a:lvl3pPr>
                      <a:lvl4pPr marL="1600200" indent="-228600" eaLnBrk="0" hangingPunct="0">
                        <a:spcAft>
                          <a:spcPct val="5000"/>
                        </a:spcAft>
                        <a:buClr>
                          <a:schemeClr val="tx1"/>
                        </a:buClr>
                        <a:buFont typeface="Wingdings" pitchFamily="2" charset="2"/>
                        <a:defRPr>
                          <a:solidFill>
                            <a:schemeClr val="tx1"/>
                          </a:solidFill>
                          <a:latin typeface="Arial" panose="020B0604020202020204" pitchFamily="34" charset="0"/>
                        </a:defRPr>
                      </a:lvl4pPr>
                      <a:lvl5pPr marL="2057400" indent="-228600" eaLnBrk="0" hangingPunct="0">
                        <a:spcBef>
                          <a:spcPct val="20000"/>
                        </a:spcBef>
                        <a:buClr>
                          <a:schemeClr val="bg1"/>
                        </a:buClr>
                        <a:defRPr sz="14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defRPr sz="1400">
                          <a:solidFill>
                            <a:schemeClr val="bg1"/>
                          </a:solidFill>
                          <a:latin typeface="Arial" panose="020B0604020202020204" pitchFamily="34" charset="0"/>
                        </a:defRPr>
                      </a:lvl9pPr>
                    </a:lstStyle>
                    <a:p>
                      <a:pPr marL="28575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hlinkClick r:id="rId9"/>
                        </a:rPr>
                        <a:t>http://www.redbooks.ibm.com/abstracts/redp4599.html?Open</a:t>
                      </a:r>
                      <a:endParaRPr kumimoji="0" lang="en-AU" alt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2623545"/>
                  </a:ext>
                </a:extLst>
              </a:tr>
            </a:tbl>
          </a:graphicData>
        </a:graphic>
      </p:graphicFrame>
      <p:pic>
        <p:nvPicPr>
          <p:cNvPr id="43030" name="Picture 2" descr="info_sources">
            <a:extLst>
              <a:ext uri="{FF2B5EF4-FFF2-40B4-BE49-F238E27FC236}">
                <a16:creationId xmlns:a16="http://schemas.microsoft.com/office/drawing/2014/main" id="{8B9CB3AD-91F6-A445-9A27-7A6FDA373B31}"/>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7772400" y="5562600"/>
            <a:ext cx="762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1slide40.mp3">
            <a:hlinkClick r:id="" action="ppaction://media"/>
            <a:extLst>
              <a:ext uri="{FF2B5EF4-FFF2-40B4-BE49-F238E27FC236}">
                <a16:creationId xmlns:a16="http://schemas.microsoft.com/office/drawing/2014/main" id="{A80672A0-E04A-7843-9EFC-FAF13BCD156E}"/>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2455333"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9">
            <a:extLst>
              <a:ext uri="{FF2B5EF4-FFF2-40B4-BE49-F238E27FC236}">
                <a16:creationId xmlns:a16="http://schemas.microsoft.com/office/drawing/2014/main" id="{FFBB3DB5-F9B6-F447-9850-2C2B72CF0E0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B8BC5E4-AEC0-B942-9725-DF94EDA792CA}" type="slidenum">
              <a:rPr lang="en-AU" altLang="en-US" sz="1400"/>
              <a:pPr/>
              <a:t>41</a:t>
            </a:fld>
            <a:endParaRPr lang="en-AU" altLang="en-US" sz="1400"/>
          </a:p>
        </p:txBody>
      </p:sp>
      <p:sp>
        <p:nvSpPr>
          <p:cNvPr id="44035" name="Rectangle 2">
            <a:extLst>
              <a:ext uri="{FF2B5EF4-FFF2-40B4-BE49-F238E27FC236}">
                <a16:creationId xmlns:a16="http://schemas.microsoft.com/office/drawing/2014/main" id="{89825454-4D60-0045-A647-6111D4D5F377}"/>
              </a:ext>
            </a:extLst>
          </p:cNvPr>
          <p:cNvSpPr>
            <a:spLocks noGrp="1" noChangeArrowheads="1"/>
          </p:cNvSpPr>
          <p:nvPr>
            <p:ph type="title" idx="4294967295"/>
          </p:nvPr>
        </p:nvSpPr>
        <p:spPr/>
        <p:txBody>
          <a:bodyPr/>
          <a:lstStyle/>
          <a:p>
            <a:r>
              <a:rPr lang="en-US" altLang="en-US"/>
              <a:t>Trademarks</a:t>
            </a:r>
            <a:endParaRPr lang="en-AU" altLang="en-US"/>
          </a:p>
        </p:txBody>
      </p:sp>
      <p:sp>
        <p:nvSpPr>
          <p:cNvPr id="44036" name="PPTShape_0">
            <a:extLst>
              <a:ext uri="{FF2B5EF4-FFF2-40B4-BE49-F238E27FC236}">
                <a16:creationId xmlns:a16="http://schemas.microsoft.com/office/drawing/2014/main" id="{4CC4269A-B6D3-7A4B-BD26-B96B80D68186}"/>
              </a:ext>
            </a:extLst>
          </p:cNvPr>
          <p:cNvSpPr>
            <a:spLocks noGrp="1" noChangeArrowheads="1"/>
          </p:cNvSpPr>
          <p:nvPr>
            <p:ph type="body" idx="4294967295"/>
          </p:nvPr>
        </p:nvSpPr>
        <p:spPr>
          <a:xfrm>
            <a:off x="457200" y="1063625"/>
            <a:ext cx="8382000" cy="5337175"/>
          </a:xfrm>
        </p:spPr>
        <p:txBody>
          <a:bodyPr lIns="0" rIns="0"/>
          <a:lstStyle/>
          <a:p>
            <a:pPr marL="0" indent="0">
              <a:spcAft>
                <a:spcPct val="35000"/>
              </a:spcAft>
              <a:buFont typeface="Wingdings" pitchFamily="2" charset="2"/>
              <a:buNone/>
            </a:pPr>
            <a:r>
              <a:rPr lang="en-US" altLang="en-US"/>
              <a:t>IBM, the IBM logo, and ibm.com are trademarks or registered trademarks of International Business Machines Corporation in the United States, other countries, or both. If these and other IBM trademarked terms are marked on their first occurrence in this information with a trademark symbol (</a:t>
            </a:r>
            <a:r>
              <a:rPr lang="en-US" altLang="en-US" baseline="30000"/>
              <a:t>®</a:t>
            </a:r>
            <a:r>
              <a:rPr lang="en-US" altLang="en-US"/>
              <a:t> or ™), these symbols indicate U.S. registered or common law trademarks owned by IBM at the time this information was published. Such trademarks may also be registered or common law trademarks in other countries. A current list of IBM trademarks is available on the web at </a:t>
            </a:r>
            <a:r>
              <a:rPr lang="en-US" altLang="en-US">
                <a:hlinkClick r:id="rId4"/>
              </a:rPr>
              <a:t>http://www.ibm.com/legal/copytrade.shtml</a:t>
            </a:r>
            <a:r>
              <a:rPr lang="en-US" altLang="en-US"/>
              <a:t>. </a:t>
            </a:r>
          </a:p>
          <a:p>
            <a:pPr marL="0" indent="0">
              <a:spcAft>
                <a:spcPct val="35000"/>
              </a:spcAft>
              <a:buFont typeface="Wingdings" pitchFamily="2" charset="2"/>
              <a:buNone/>
            </a:pPr>
            <a:r>
              <a:rPr lang="en-US" altLang="en-US"/>
              <a:t>Other company, product, or service names may be trademarks or service marks of others.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5BF837D4-81E1-6940-B918-3DC193210785}"/>
              </a:ext>
            </a:extLst>
          </p:cNvPr>
          <p:cNvSpPr>
            <a:spLocks noGrp="1" noChangeArrowheads="1"/>
          </p:cNvSpPr>
          <p:nvPr>
            <p:ph type="title"/>
          </p:nvPr>
        </p:nvSpPr>
        <p:spPr>
          <a:xfrm>
            <a:off x="228600" y="138113"/>
            <a:ext cx="7818438" cy="547687"/>
          </a:xfrm>
        </p:spPr>
        <p:txBody>
          <a:bodyPr/>
          <a:lstStyle/>
          <a:p>
            <a:r>
              <a:rPr altLang="en-US"/>
              <a:t>Thank You</a:t>
            </a:r>
          </a:p>
        </p:txBody>
      </p:sp>
      <p:pic>
        <p:nvPicPr>
          <p:cNvPr id="99332" name="Picture 4" descr="clapping_concluding slide">
            <a:extLst>
              <a:ext uri="{FF2B5EF4-FFF2-40B4-BE49-F238E27FC236}">
                <a16:creationId xmlns:a16="http://schemas.microsoft.com/office/drawing/2014/main" id="{01B0F129-9EAF-6242-92AE-95CE507A91BE}"/>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419225" y="1255713"/>
            <a:ext cx="6284913" cy="4187825"/>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descr="Mod1slide42Shortened.m4a">
            <a:hlinkClick r:id="" action="ppaction://media"/>
            <a:extLst>
              <a:ext uri="{FF2B5EF4-FFF2-40B4-BE49-F238E27FC236}">
                <a16:creationId xmlns:a16="http://schemas.microsoft.com/office/drawing/2014/main" id="{1AB440D5-60B3-6140-92F3-61D8ED59557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36133" y="314113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a:extLst>
              <a:ext uri="{FF2B5EF4-FFF2-40B4-BE49-F238E27FC236}">
                <a16:creationId xmlns:a16="http://schemas.microsoft.com/office/drawing/2014/main" id="{CC4E40FC-B4D6-4244-8F80-8906A0937B1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98935CC-C977-9348-B884-068784143C23}" type="slidenum">
              <a:rPr lang="en-AU" altLang="en-US" sz="1400"/>
              <a:pPr/>
              <a:t>5</a:t>
            </a:fld>
            <a:endParaRPr lang="en-AU" altLang="en-US" sz="1400"/>
          </a:p>
        </p:txBody>
      </p:sp>
      <p:sp>
        <p:nvSpPr>
          <p:cNvPr id="7171" name="Rectangle 2">
            <a:extLst>
              <a:ext uri="{FF2B5EF4-FFF2-40B4-BE49-F238E27FC236}">
                <a16:creationId xmlns:a16="http://schemas.microsoft.com/office/drawing/2014/main" id="{08532B71-269A-3E4F-ABA5-1285C0FE5BCF}"/>
              </a:ext>
            </a:extLst>
          </p:cNvPr>
          <p:cNvSpPr>
            <a:spLocks noGrp="1" noChangeArrowheads="1"/>
          </p:cNvSpPr>
          <p:nvPr>
            <p:ph type="title"/>
          </p:nvPr>
        </p:nvSpPr>
        <p:spPr>
          <a:xfrm>
            <a:off x="228600" y="138113"/>
            <a:ext cx="7818438" cy="547687"/>
          </a:xfrm>
          <a:ln/>
        </p:spPr>
        <p:txBody>
          <a:bodyPr/>
          <a:lstStyle/>
          <a:p>
            <a:r>
              <a:rPr altLang="en-US"/>
              <a:t>Metadata Types</a:t>
            </a:r>
          </a:p>
        </p:txBody>
      </p:sp>
      <p:sp>
        <p:nvSpPr>
          <p:cNvPr id="7172" name="Rectangle 3">
            <a:extLst>
              <a:ext uri="{FF2B5EF4-FFF2-40B4-BE49-F238E27FC236}">
                <a16:creationId xmlns:a16="http://schemas.microsoft.com/office/drawing/2014/main" id="{05D8C0DC-41E0-7C44-B1A4-CE11E58A4924}"/>
              </a:ext>
            </a:extLst>
          </p:cNvPr>
          <p:cNvSpPr>
            <a:spLocks noGrp="1" noChangeArrowheads="1"/>
          </p:cNvSpPr>
          <p:nvPr>
            <p:ph type="body" idx="1"/>
          </p:nvPr>
        </p:nvSpPr>
        <p:spPr/>
        <p:txBody>
          <a:bodyPr/>
          <a:lstStyle/>
          <a:p>
            <a:pPr marL="0" indent="0">
              <a:lnSpc>
                <a:spcPct val="90000"/>
              </a:lnSpc>
              <a:buFont typeface="Wingdings" pitchFamily="2" charset="2"/>
              <a:buNone/>
            </a:pPr>
            <a:r>
              <a:rPr lang="en-US" altLang="en-US" dirty="0"/>
              <a:t>Several types of metadata make up a GenevaERS application. The most common types are: </a:t>
            </a:r>
          </a:p>
          <a:p>
            <a:pPr marL="0" indent="0">
              <a:lnSpc>
                <a:spcPct val="90000"/>
              </a:lnSpc>
              <a:buFont typeface="Wingdings" pitchFamily="2" charset="2"/>
              <a:buNone/>
            </a:pPr>
            <a:endParaRPr lang="en-US" altLang="en-US" dirty="0"/>
          </a:p>
          <a:p>
            <a:pPr lvl="1">
              <a:lnSpc>
                <a:spcPct val="90000"/>
              </a:lnSpc>
            </a:pPr>
            <a:r>
              <a:rPr lang="en-US" altLang="en-US" sz="2000" dirty="0"/>
              <a:t>Environment definition </a:t>
            </a:r>
          </a:p>
          <a:p>
            <a:pPr lvl="1">
              <a:lnSpc>
                <a:spcPct val="90000"/>
              </a:lnSpc>
              <a:buFont typeface="Wingdings" pitchFamily="2" charset="2"/>
              <a:buNone/>
            </a:pPr>
            <a:endParaRPr lang="en-US" altLang="en-US" sz="2000" dirty="0"/>
          </a:p>
          <a:p>
            <a:pPr lvl="1">
              <a:lnSpc>
                <a:spcPct val="90000"/>
              </a:lnSpc>
            </a:pPr>
            <a:r>
              <a:rPr lang="en-US" altLang="en-US" sz="2000" dirty="0"/>
              <a:t>Physical file definition (PF) </a:t>
            </a:r>
          </a:p>
          <a:p>
            <a:pPr lvl="1">
              <a:lnSpc>
                <a:spcPct val="90000"/>
              </a:lnSpc>
            </a:pPr>
            <a:endParaRPr lang="en-US" altLang="en-US" sz="2000" dirty="0"/>
          </a:p>
          <a:p>
            <a:pPr lvl="1">
              <a:lnSpc>
                <a:spcPct val="90000"/>
              </a:lnSpc>
            </a:pPr>
            <a:r>
              <a:rPr lang="en-US" altLang="en-US" sz="2000" dirty="0"/>
              <a:t>Logical file definition (LF) </a:t>
            </a:r>
          </a:p>
          <a:p>
            <a:pPr lvl="1">
              <a:lnSpc>
                <a:spcPct val="90000"/>
              </a:lnSpc>
            </a:pPr>
            <a:endParaRPr lang="en-US" altLang="en-US" sz="2000" dirty="0"/>
          </a:p>
          <a:p>
            <a:pPr lvl="1">
              <a:lnSpc>
                <a:spcPct val="90000"/>
              </a:lnSpc>
            </a:pPr>
            <a:r>
              <a:rPr lang="en-US" altLang="en-US" sz="2000" dirty="0"/>
              <a:t>Logical record definition (LR) </a:t>
            </a:r>
          </a:p>
          <a:p>
            <a:pPr lvl="1">
              <a:lnSpc>
                <a:spcPct val="90000"/>
              </a:lnSpc>
            </a:pPr>
            <a:endParaRPr lang="en-US" altLang="en-US" sz="2000" dirty="0"/>
          </a:p>
          <a:p>
            <a:pPr lvl="1">
              <a:lnSpc>
                <a:spcPct val="90000"/>
              </a:lnSpc>
            </a:pPr>
            <a:r>
              <a:rPr lang="en-US" altLang="en-US" sz="2000" dirty="0"/>
              <a:t>View definition </a:t>
            </a:r>
          </a:p>
          <a:p>
            <a:pPr lvl="1">
              <a:lnSpc>
                <a:spcPct val="90000"/>
              </a:lnSpc>
            </a:pPr>
            <a:endParaRPr lang="en-US" altLang="en-US" sz="2000" dirty="0"/>
          </a:p>
          <a:p>
            <a:pPr lvl="1">
              <a:lnSpc>
                <a:spcPct val="90000"/>
              </a:lnSpc>
            </a:pPr>
            <a:r>
              <a:rPr lang="en-US" altLang="en-US" sz="2000" dirty="0"/>
              <a:t>View folder</a:t>
            </a:r>
          </a:p>
          <a:p>
            <a:pPr marL="0" indent="0">
              <a:lnSpc>
                <a:spcPct val="90000"/>
              </a:lnSpc>
              <a:buFont typeface="Wingdings" pitchFamily="2" charset="2"/>
              <a:buNone/>
            </a:pPr>
            <a:endParaRPr lang="en-US" altLang="en-US" dirty="0"/>
          </a:p>
          <a:p>
            <a:pPr marL="0" indent="0">
              <a:lnSpc>
                <a:spcPct val="90000"/>
              </a:lnSpc>
              <a:buFont typeface="Wingdings" pitchFamily="2" charset="2"/>
              <a:buNone/>
            </a:pPr>
            <a:endParaRPr lang="en-US" altLang="en-US" dirty="0"/>
          </a:p>
          <a:p>
            <a:pPr marL="0" indent="0">
              <a:lnSpc>
                <a:spcPct val="90000"/>
              </a:lnSpc>
              <a:buFont typeface="Wingdings" pitchFamily="2" charset="2"/>
              <a:buNone/>
            </a:pPr>
            <a:r>
              <a:rPr lang="en-US" altLang="en-US" b="1" i="1" dirty="0"/>
              <a:t>Note:</a:t>
            </a:r>
            <a:r>
              <a:rPr lang="en-US" altLang="en-US" b="1" i="1" dirty="0">
                <a:solidFill>
                  <a:srgbClr val="FF0000"/>
                </a:solidFill>
              </a:rPr>
              <a:t> </a:t>
            </a:r>
            <a:r>
              <a:rPr lang="en-US" altLang="en-US" i="1" dirty="0"/>
              <a:t>When discussing metadata, we often omit the word “definition” because it is usually clear from the context whether we mean the metadata or the entity it refers to.</a:t>
            </a:r>
          </a:p>
        </p:txBody>
      </p:sp>
      <p:pic>
        <p:nvPicPr>
          <p:cNvPr id="2" name="Online Media 1" descr="Mod1slide5.mp3">
            <a:hlinkClick r:id="" action="ppaction://media"/>
            <a:extLst>
              <a:ext uri="{FF2B5EF4-FFF2-40B4-BE49-F238E27FC236}">
                <a16:creationId xmlns:a16="http://schemas.microsoft.com/office/drawing/2014/main" id="{88E9E22F-9794-8F48-9D4C-3EAB2B4C183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015067" y="3259666"/>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id="{FD006B72-033E-C249-84A7-D13362756B9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8FA4BD2-5278-1342-88A6-5BF177ADA2CC}" type="slidenum">
              <a:rPr lang="en-AU" altLang="en-US" sz="1400"/>
              <a:pPr/>
              <a:t>6</a:t>
            </a:fld>
            <a:endParaRPr lang="en-AU" altLang="en-US" sz="1400"/>
          </a:p>
        </p:txBody>
      </p:sp>
      <p:sp>
        <p:nvSpPr>
          <p:cNvPr id="8195" name="Rectangle 2">
            <a:extLst>
              <a:ext uri="{FF2B5EF4-FFF2-40B4-BE49-F238E27FC236}">
                <a16:creationId xmlns:a16="http://schemas.microsoft.com/office/drawing/2014/main" id="{68AB3A21-605E-6A4E-BA01-161A017D0D79}"/>
              </a:ext>
            </a:extLst>
          </p:cNvPr>
          <p:cNvSpPr>
            <a:spLocks noGrp="1" noChangeArrowheads="1"/>
          </p:cNvSpPr>
          <p:nvPr>
            <p:ph type="title"/>
          </p:nvPr>
        </p:nvSpPr>
        <p:spPr>
          <a:xfrm>
            <a:off x="228600" y="138113"/>
            <a:ext cx="7818438" cy="547687"/>
          </a:xfrm>
          <a:ln/>
        </p:spPr>
        <p:txBody>
          <a:bodyPr/>
          <a:lstStyle/>
          <a:p>
            <a:r>
              <a:rPr altLang="en-US"/>
              <a:t>Metadata: Environment </a:t>
            </a:r>
          </a:p>
        </p:txBody>
      </p:sp>
      <p:sp>
        <p:nvSpPr>
          <p:cNvPr id="8196" name="Rectangle 3">
            <a:extLst>
              <a:ext uri="{FF2B5EF4-FFF2-40B4-BE49-F238E27FC236}">
                <a16:creationId xmlns:a16="http://schemas.microsoft.com/office/drawing/2014/main" id="{CBACD7ED-8AF6-634E-B44B-62EEA222772E}"/>
              </a:ext>
            </a:extLst>
          </p:cNvPr>
          <p:cNvSpPr>
            <a:spLocks noGrp="1" noChangeArrowheads="1"/>
          </p:cNvSpPr>
          <p:nvPr>
            <p:ph type="body" idx="1"/>
          </p:nvPr>
        </p:nvSpPr>
        <p:spPr>
          <a:xfrm>
            <a:off x="228600" y="685800"/>
            <a:ext cx="8686800" cy="914400"/>
          </a:xfrm>
        </p:spPr>
        <p:txBody>
          <a:bodyPr/>
          <a:lstStyle/>
          <a:p>
            <a:pPr marL="0" indent="0">
              <a:buFont typeface="Wingdings" pitchFamily="2" charset="2"/>
              <a:buNone/>
            </a:pPr>
            <a:r>
              <a:rPr lang="en-US" altLang="en-US" dirty="0"/>
              <a:t>An environment definition describes a logical collection of metadata within the GenevaERS Workbench. </a:t>
            </a:r>
          </a:p>
        </p:txBody>
      </p:sp>
      <p:sp>
        <p:nvSpPr>
          <p:cNvPr id="8197" name="Rectangle 4">
            <a:extLst>
              <a:ext uri="{FF2B5EF4-FFF2-40B4-BE49-F238E27FC236}">
                <a16:creationId xmlns:a16="http://schemas.microsoft.com/office/drawing/2014/main" id="{951DC399-D7B5-3649-9C87-158B02D47379}"/>
              </a:ext>
            </a:extLst>
          </p:cNvPr>
          <p:cNvSpPr>
            <a:spLocks noChangeArrowheads="1"/>
          </p:cNvSpPr>
          <p:nvPr/>
        </p:nvSpPr>
        <p:spPr bwMode="auto">
          <a:xfrm>
            <a:off x="1243013" y="15494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b="1">
                <a:solidFill>
                  <a:srgbClr val="3366FF"/>
                </a:solidFill>
              </a:rPr>
              <a:t>Production</a:t>
            </a:r>
            <a:r>
              <a:rPr lang="en-US" altLang="en-US" sz="2000">
                <a:solidFill>
                  <a:schemeClr val="tx1"/>
                </a:solidFill>
              </a:rPr>
              <a:t> </a:t>
            </a:r>
          </a:p>
        </p:txBody>
      </p:sp>
      <p:sp>
        <p:nvSpPr>
          <p:cNvPr id="8198" name="Rectangle 5">
            <a:extLst>
              <a:ext uri="{FF2B5EF4-FFF2-40B4-BE49-F238E27FC236}">
                <a16:creationId xmlns:a16="http://schemas.microsoft.com/office/drawing/2014/main" id="{8468DD85-241F-9C46-905A-5FFE85CFC11B}"/>
              </a:ext>
            </a:extLst>
          </p:cNvPr>
          <p:cNvSpPr>
            <a:spLocks noChangeArrowheads="1"/>
          </p:cNvSpPr>
          <p:nvPr/>
        </p:nvSpPr>
        <p:spPr bwMode="auto">
          <a:xfrm>
            <a:off x="1166813" y="3886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b="1">
                <a:solidFill>
                  <a:srgbClr val="3366FF"/>
                </a:solidFill>
              </a:rPr>
              <a:t>Development</a:t>
            </a:r>
            <a:r>
              <a:rPr lang="en-US" altLang="en-US" sz="2000" b="1">
                <a:solidFill>
                  <a:schemeClr val="tx1"/>
                </a:solidFill>
              </a:rPr>
              <a:t> </a:t>
            </a:r>
          </a:p>
        </p:txBody>
      </p:sp>
      <p:sp>
        <p:nvSpPr>
          <p:cNvPr id="8199" name="Rectangle 6">
            <a:extLst>
              <a:ext uri="{FF2B5EF4-FFF2-40B4-BE49-F238E27FC236}">
                <a16:creationId xmlns:a16="http://schemas.microsoft.com/office/drawing/2014/main" id="{C8B8B85B-51DB-6A48-AB81-9E0F68694232}"/>
              </a:ext>
            </a:extLst>
          </p:cNvPr>
          <p:cNvSpPr>
            <a:spLocks noChangeArrowheads="1"/>
          </p:cNvSpPr>
          <p:nvPr/>
        </p:nvSpPr>
        <p:spPr bwMode="auto">
          <a:xfrm>
            <a:off x="6172200" y="2570163"/>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1800" b="1">
                <a:solidFill>
                  <a:srgbClr val="3366FF"/>
                </a:solidFill>
              </a:rPr>
              <a:t>Training</a:t>
            </a:r>
            <a:r>
              <a:rPr lang="en-US" altLang="en-US" sz="1800" b="1">
                <a:solidFill>
                  <a:schemeClr val="accent1"/>
                </a:solidFill>
              </a:rPr>
              <a:t> </a:t>
            </a:r>
          </a:p>
        </p:txBody>
      </p:sp>
      <p:grpSp>
        <p:nvGrpSpPr>
          <p:cNvPr id="8200" name="Group 13">
            <a:extLst>
              <a:ext uri="{FF2B5EF4-FFF2-40B4-BE49-F238E27FC236}">
                <a16:creationId xmlns:a16="http://schemas.microsoft.com/office/drawing/2014/main" id="{B24E352C-4A8D-554C-BFE1-24AAD056332A}"/>
              </a:ext>
            </a:extLst>
          </p:cNvPr>
          <p:cNvGrpSpPr>
            <a:grpSpLocks/>
          </p:cNvGrpSpPr>
          <p:nvPr/>
        </p:nvGrpSpPr>
        <p:grpSpPr bwMode="auto">
          <a:xfrm>
            <a:off x="709613" y="2159000"/>
            <a:ext cx="2895600" cy="1371600"/>
            <a:chOff x="384" y="1584"/>
            <a:chExt cx="1824" cy="864"/>
          </a:xfrm>
        </p:grpSpPr>
        <p:sp>
          <p:nvSpPr>
            <p:cNvPr id="8215" name="AutoShape 7">
              <a:extLst>
                <a:ext uri="{FF2B5EF4-FFF2-40B4-BE49-F238E27FC236}">
                  <a16:creationId xmlns:a16="http://schemas.microsoft.com/office/drawing/2014/main" id="{D588DB52-8F2E-CD48-AF07-6B096A59A1BD}"/>
                </a:ext>
              </a:extLst>
            </p:cNvPr>
            <p:cNvSpPr>
              <a:spLocks noChangeArrowheads="1"/>
            </p:cNvSpPr>
            <p:nvPr/>
          </p:nvSpPr>
          <p:spPr bwMode="auto">
            <a:xfrm>
              <a:off x="384" y="1632"/>
              <a:ext cx="480" cy="288"/>
            </a:xfrm>
            <a:prstGeom prst="flowChartInternalStorage">
              <a:avLst/>
            </a:prstGeom>
            <a:noFill/>
            <a:ln w="9525">
              <a:solidFill>
                <a:srgbClr val="00FF00"/>
              </a:solidFill>
              <a:miter lim="800000"/>
              <a:headEnd/>
              <a:tailEnd/>
            </a:ln>
            <a:effectLst>
              <a:prstShdw prst="shdw17" dist="17961" dir="2700000">
                <a:srgbClr val="0099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16" name="AutoShape 8">
              <a:extLst>
                <a:ext uri="{FF2B5EF4-FFF2-40B4-BE49-F238E27FC236}">
                  <a16:creationId xmlns:a16="http://schemas.microsoft.com/office/drawing/2014/main" id="{DE2393A1-4D91-8445-8A20-EBAF0299A81E}"/>
                </a:ext>
              </a:extLst>
            </p:cNvPr>
            <p:cNvSpPr>
              <a:spLocks noChangeArrowheads="1"/>
            </p:cNvSpPr>
            <p:nvPr/>
          </p:nvSpPr>
          <p:spPr bwMode="auto">
            <a:xfrm>
              <a:off x="1104" y="1632"/>
              <a:ext cx="384" cy="288"/>
            </a:xfrm>
            <a:prstGeom prst="flowChartDocument">
              <a:avLst/>
            </a:prstGeom>
            <a:noFill/>
            <a:ln w="9525" algn="ctr">
              <a:solidFill>
                <a:srgbClr val="00FF00"/>
              </a:solidFill>
              <a:miter lim="800000"/>
              <a:headEnd/>
              <a:tailEnd/>
            </a:ln>
            <a:effectLst>
              <a:prstShdw prst="shdw17" dist="17961" dir="2700000">
                <a:srgbClr val="0099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17" name="AutoShape 9">
              <a:extLst>
                <a:ext uri="{FF2B5EF4-FFF2-40B4-BE49-F238E27FC236}">
                  <a16:creationId xmlns:a16="http://schemas.microsoft.com/office/drawing/2014/main" id="{8CEEF569-8476-6D40-BFA5-4139124A50C2}"/>
                </a:ext>
              </a:extLst>
            </p:cNvPr>
            <p:cNvSpPr>
              <a:spLocks noChangeArrowheads="1"/>
            </p:cNvSpPr>
            <p:nvPr/>
          </p:nvSpPr>
          <p:spPr bwMode="auto">
            <a:xfrm>
              <a:off x="1776" y="1584"/>
              <a:ext cx="336" cy="336"/>
            </a:xfrm>
            <a:prstGeom prst="flowChartMagneticDisk">
              <a:avLst/>
            </a:prstGeom>
            <a:noFill/>
            <a:ln w="9525">
              <a:solidFill>
                <a:srgbClr val="00FF00"/>
              </a:solidFill>
              <a:round/>
              <a:headEnd/>
              <a:tailEnd/>
            </a:ln>
            <a:effectLst>
              <a:prstShdw prst="shdw17" dist="17961" dir="2700000">
                <a:srgbClr val="0099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18" name="AutoShape 10">
              <a:extLst>
                <a:ext uri="{FF2B5EF4-FFF2-40B4-BE49-F238E27FC236}">
                  <a16:creationId xmlns:a16="http://schemas.microsoft.com/office/drawing/2014/main" id="{E6DFA359-21AD-844D-9E48-59CCE86E05BE}"/>
                </a:ext>
              </a:extLst>
            </p:cNvPr>
            <p:cNvSpPr>
              <a:spLocks noChangeArrowheads="1"/>
            </p:cNvSpPr>
            <p:nvPr/>
          </p:nvSpPr>
          <p:spPr bwMode="auto">
            <a:xfrm>
              <a:off x="384" y="2160"/>
              <a:ext cx="480" cy="288"/>
            </a:xfrm>
            <a:prstGeom prst="flowChartInputOutput">
              <a:avLst/>
            </a:prstGeom>
            <a:noFill/>
            <a:ln w="9525" algn="ctr">
              <a:solidFill>
                <a:srgbClr val="00FF00"/>
              </a:solidFill>
              <a:miter lim="800000"/>
              <a:headEnd/>
              <a:tailEnd/>
            </a:ln>
            <a:effectLst>
              <a:prstShdw prst="shdw17" dist="17961" dir="2700000">
                <a:srgbClr val="0099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19" name="AutoShape 11">
              <a:extLst>
                <a:ext uri="{FF2B5EF4-FFF2-40B4-BE49-F238E27FC236}">
                  <a16:creationId xmlns:a16="http://schemas.microsoft.com/office/drawing/2014/main" id="{C8D5351A-7DB3-EB49-A4A0-5FAF944E7175}"/>
                </a:ext>
              </a:extLst>
            </p:cNvPr>
            <p:cNvSpPr>
              <a:spLocks noChangeArrowheads="1"/>
            </p:cNvSpPr>
            <p:nvPr/>
          </p:nvSpPr>
          <p:spPr bwMode="auto">
            <a:xfrm>
              <a:off x="1104" y="2160"/>
              <a:ext cx="432" cy="288"/>
            </a:xfrm>
            <a:prstGeom prst="flowChartProcess">
              <a:avLst/>
            </a:prstGeom>
            <a:noFill/>
            <a:ln w="9525" algn="ctr">
              <a:solidFill>
                <a:srgbClr val="00FF00"/>
              </a:solidFill>
              <a:miter lim="800000"/>
              <a:headEnd/>
              <a:tailEnd/>
            </a:ln>
            <a:effectLst>
              <a:prstShdw prst="shdw17" dist="17961" dir="2700000">
                <a:srgbClr val="0099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20" name="AutoShape 12">
              <a:extLst>
                <a:ext uri="{FF2B5EF4-FFF2-40B4-BE49-F238E27FC236}">
                  <a16:creationId xmlns:a16="http://schemas.microsoft.com/office/drawing/2014/main" id="{244F56FB-8605-694C-93B6-9D3F4E55837E}"/>
                </a:ext>
              </a:extLst>
            </p:cNvPr>
            <p:cNvSpPr>
              <a:spLocks noChangeArrowheads="1"/>
            </p:cNvSpPr>
            <p:nvPr/>
          </p:nvSpPr>
          <p:spPr bwMode="auto">
            <a:xfrm>
              <a:off x="1728" y="2160"/>
              <a:ext cx="480" cy="288"/>
            </a:xfrm>
            <a:prstGeom prst="flowChartPunchedTape">
              <a:avLst/>
            </a:prstGeom>
            <a:noFill/>
            <a:ln w="9525" algn="ctr">
              <a:solidFill>
                <a:srgbClr val="00FF00"/>
              </a:solidFill>
              <a:miter lim="800000"/>
              <a:headEnd/>
              <a:tailEnd/>
            </a:ln>
            <a:effectLst>
              <a:prstShdw prst="shdw17" dist="17961" dir="2700000">
                <a:srgbClr val="0099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grpSp>
      <p:grpSp>
        <p:nvGrpSpPr>
          <p:cNvPr id="8201" name="Group 14">
            <a:extLst>
              <a:ext uri="{FF2B5EF4-FFF2-40B4-BE49-F238E27FC236}">
                <a16:creationId xmlns:a16="http://schemas.microsoft.com/office/drawing/2014/main" id="{9983E02B-EF3E-384C-B4CE-55715DBB3C39}"/>
              </a:ext>
            </a:extLst>
          </p:cNvPr>
          <p:cNvGrpSpPr>
            <a:grpSpLocks/>
          </p:cNvGrpSpPr>
          <p:nvPr/>
        </p:nvGrpSpPr>
        <p:grpSpPr bwMode="auto">
          <a:xfrm>
            <a:off x="785813" y="4419600"/>
            <a:ext cx="2895600" cy="1371600"/>
            <a:chOff x="384" y="1584"/>
            <a:chExt cx="1824" cy="864"/>
          </a:xfrm>
        </p:grpSpPr>
        <p:sp>
          <p:nvSpPr>
            <p:cNvPr id="8209" name="AutoShape 15">
              <a:extLst>
                <a:ext uri="{FF2B5EF4-FFF2-40B4-BE49-F238E27FC236}">
                  <a16:creationId xmlns:a16="http://schemas.microsoft.com/office/drawing/2014/main" id="{360F77EA-988D-1F4B-AA31-C03E1C798957}"/>
                </a:ext>
              </a:extLst>
            </p:cNvPr>
            <p:cNvSpPr>
              <a:spLocks noChangeArrowheads="1"/>
            </p:cNvSpPr>
            <p:nvPr/>
          </p:nvSpPr>
          <p:spPr bwMode="auto">
            <a:xfrm>
              <a:off x="384" y="1632"/>
              <a:ext cx="480" cy="288"/>
            </a:xfrm>
            <a:prstGeom prst="flowChartInternalStorage">
              <a:avLst/>
            </a:prstGeom>
            <a:noFill/>
            <a:ln w="9525">
              <a:solidFill>
                <a:srgbClr val="FF0000"/>
              </a:solidFill>
              <a:miter lim="800000"/>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10" name="AutoShape 16">
              <a:extLst>
                <a:ext uri="{FF2B5EF4-FFF2-40B4-BE49-F238E27FC236}">
                  <a16:creationId xmlns:a16="http://schemas.microsoft.com/office/drawing/2014/main" id="{885B496A-89CA-0D40-8AB2-1C3BB34A1C90}"/>
                </a:ext>
              </a:extLst>
            </p:cNvPr>
            <p:cNvSpPr>
              <a:spLocks noChangeArrowheads="1"/>
            </p:cNvSpPr>
            <p:nvPr/>
          </p:nvSpPr>
          <p:spPr bwMode="auto">
            <a:xfrm>
              <a:off x="1104" y="1632"/>
              <a:ext cx="384" cy="288"/>
            </a:xfrm>
            <a:prstGeom prst="flowChartDocument">
              <a:avLst/>
            </a:prstGeom>
            <a:noFill/>
            <a:ln w="9525" algn="ctr">
              <a:solidFill>
                <a:srgbClr val="FF0000"/>
              </a:solidFill>
              <a:miter lim="800000"/>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11" name="AutoShape 17">
              <a:extLst>
                <a:ext uri="{FF2B5EF4-FFF2-40B4-BE49-F238E27FC236}">
                  <a16:creationId xmlns:a16="http://schemas.microsoft.com/office/drawing/2014/main" id="{0F847C56-05A9-504E-B25A-5423850083B6}"/>
                </a:ext>
              </a:extLst>
            </p:cNvPr>
            <p:cNvSpPr>
              <a:spLocks noChangeArrowheads="1"/>
            </p:cNvSpPr>
            <p:nvPr/>
          </p:nvSpPr>
          <p:spPr bwMode="auto">
            <a:xfrm>
              <a:off x="1776" y="1584"/>
              <a:ext cx="336" cy="336"/>
            </a:xfrm>
            <a:prstGeom prst="flowChartMagneticDisk">
              <a:avLst/>
            </a:prstGeom>
            <a:noFill/>
            <a:ln w="952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12" name="AutoShape 18">
              <a:extLst>
                <a:ext uri="{FF2B5EF4-FFF2-40B4-BE49-F238E27FC236}">
                  <a16:creationId xmlns:a16="http://schemas.microsoft.com/office/drawing/2014/main" id="{E1E14F33-04B7-6B41-A8C0-B235B9D147C5}"/>
                </a:ext>
              </a:extLst>
            </p:cNvPr>
            <p:cNvSpPr>
              <a:spLocks noChangeArrowheads="1"/>
            </p:cNvSpPr>
            <p:nvPr/>
          </p:nvSpPr>
          <p:spPr bwMode="auto">
            <a:xfrm>
              <a:off x="384" y="2160"/>
              <a:ext cx="480" cy="288"/>
            </a:xfrm>
            <a:prstGeom prst="flowChartInputOutput">
              <a:avLst/>
            </a:prstGeom>
            <a:noFill/>
            <a:ln w="9525" algn="ctr">
              <a:solidFill>
                <a:srgbClr val="FF0000"/>
              </a:solidFill>
              <a:miter lim="800000"/>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13" name="AutoShape 19">
              <a:extLst>
                <a:ext uri="{FF2B5EF4-FFF2-40B4-BE49-F238E27FC236}">
                  <a16:creationId xmlns:a16="http://schemas.microsoft.com/office/drawing/2014/main" id="{22F25319-B38C-9540-960B-471A56F2EA1D}"/>
                </a:ext>
              </a:extLst>
            </p:cNvPr>
            <p:cNvSpPr>
              <a:spLocks noChangeArrowheads="1"/>
            </p:cNvSpPr>
            <p:nvPr/>
          </p:nvSpPr>
          <p:spPr bwMode="auto">
            <a:xfrm>
              <a:off x="1104" y="2160"/>
              <a:ext cx="432" cy="288"/>
            </a:xfrm>
            <a:prstGeom prst="flowChartProcess">
              <a:avLst/>
            </a:prstGeom>
            <a:noFill/>
            <a:ln w="9525" algn="ctr">
              <a:solidFill>
                <a:srgbClr val="FF0000"/>
              </a:solidFill>
              <a:miter lim="800000"/>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14" name="AutoShape 20">
              <a:extLst>
                <a:ext uri="{FF2B5EF4-FFF2-40B4-BE49-F238E27FC236}">
                  <a16:creationId xmlns:a16="http://schemas.microsoft.com/office/drawing/2014/main" id="{3CFDBC9B-7183-404D-AEC2-C0ABC8076B13}"/>
                </a:ext>
              </a:extLst>
            </p:cNvPr>
            <p:cNvSpPr>
              <a:spLocks noChangeArrowheads="1"/>
            </p:cNvSpPr>
            <p:nvPr/>
          </p:nvSpPr>
          <p:spPr bwMode="auto">
            <a:xfrm>
              <a:off x="1728" y="2160"/>
              <a:ext cx="480" cy="288"/>
            </a:xfrm>
            <a:prstGeom prst="flowChartPunchedTape">
              <a:avLst/>
            </a:prstGeom>
            <a:noFill/>
            <a:ln w="9525" algn="ctr">
              <a:solidFill>
                <a:srgbClr val="FF0000"/>
              </a:solidFill>
              <a:miter lim="800000"/>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grpSp>
      <p:grpSp>
        <p:nvGrpSpPr>
          <p:cNvPr id="8202" name="Group 21">
            <a:extLst>
              <a:ext uri="{FF2B5EF4-FFF2-40B4-BE49-F238E27FC236}">
                <a16:creationId xmlns:a16="http://schemas.microsoft.com/office/drawing/2014/main" id="{5BF9EFEA-00BC-4041-8D81-BA03DAC28599}"/>
              </a:ext>
            </a:extLst>
          </p:cNvPr>
          <p:cNvGrpSpPr>
            <a:grpSpLocks/>
          </p:cNvGrpSpPr>
          <p:nvPr/>
        </p:nvGrpSpPr>
        <p:grpSpPr bwMode="auto">
          <a:xfrm>
            <a:off x="5486400" y="3255963"/>
            <a:ext cx="2895600" cy="1371600"/>
            <a:chOff x="384" y="1584"/>
            <a:chExt cx="1824" cy="864"/>
          </a:xfrm>
        </p:grpSpPr>
        <p:sp>
          <p:nvSpPr>
            <p:cNvPr id="1446934" name="AutoShape 22">
              <a:extLst>
                <a:ext uri="{FF2B5EF4-FFF2-40B4-BE49-F238E27FC236}">
                  <a16:creationId xmlns:a16="http://schemas.microsoft.com/office/drawing/2014/main" id="{0FC02DEB-AC51-E14A-8E2B-680D21687D17}"/>
                </a:ext>
              </a:extLst>
            </p:cNvPr>
            <p:cNvSpPr>
              <a:spLocks noChangeArrowheads="1"/>
            </p:cNvSpPr>
            <p:nvPr/>
          </p:nvSpPr>
          <p:spPr bwMode="auto">
            <a:xfrm>
              <a:off x="384" y="1632"/>
              <a:ext cx="480" cy="288"/>
            </a:xfrm>
            <a:prstGeom prst="flowChartInternalStorage">
              <a:avLst/>
            </a:prstGeom>
            <a:noFill/>
            <a:ln w="9525">
              <a:solidFill>
                <a:schemeClr val="accent1"/>
              </a:solid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446935" name="AutoShape 23">
              <a:extLst>
                <a:ext uri="{FF2B5EF4-FFF2-40B4-BE49-F238E27FC236}">
                  <a16:creationId xmlns:a16="http://schemas.microsoft.com/office/drawing/2014/main" id="{382A34B5-FC95-5146-AFBB-E9E79F97D79F}"/>
                </a:ext>
              </a:extLst>
            </p:cNvPr>
            <p:cNvSpPr>
              <a:spLocks noChangeArrowheads="1"/>
            </p:cNvSpPr>
            <p:nvPr/>
          </p:nvSpPr>
          <p:spPr bwMode="auto">
            <a:xfrm>
              <a:off x="1104" y="1632"/>
              <a:ext cx="384" cy="288"/>
            </a:xfrm>
            <a:prstGeom prst="flowChartDocument">
              <a:avLst/>
            </a:prstGeom>
            <a:noFill/>
            <a:ln w="9525" algn="ctr">
              <a:solidFill>
                <a:schemeClr val="accent1"/>
              </a:solid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446936" name="AutoShape 24">
              <a:extLst>
                <a:ext uri="{FF2B5EF4-FFF2-40B4-BE49-F238E27FC236}">
                  <a16:creationId xmlns:a16="http://schemas.microsoft.com/office/drawing/2014/main" id="{888A5E34-A07B-C74A-98F2-F092DF344EF1}"/>
                </a:ext>
              </a:extLst>
            </p:cNvPr>
            <p:cNvSpPr>
              <a:spLocks noChangeArrowheads="1"/>
            </p:cNvSpPr>
            <p:nvPr/>
          </p:nvSpPr>
          <p:spPr bwMode="auto">
            <a:xfrm>
              <a:off x="1776" y="1584"/>
              <a:ext cx="336" cy="336"/>
            </a:xfrm>
            <a:prstGeom prst="flowChartMagneticDisk">
              <a:avLst/>
            </a:prstGeom>
            <a:noFill/>
            <a:ln w="9525">
              <a:solidFill>
                <a:schemeClr val="accent1"/>
              </a:solidFill>
              <a:round/>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446937" name="AutoShape 25">
              <a:extLst>
                <a:ext uri="{FF2B5EF4-FFF2-40B4-BE49-F238E27FC236}">
                  <a16:creationId xmlns:a16="http://schemas.microsoft.com/office/drawing/2014/main" id="{F3AC343C-891C-644A-85B8-8A8824DACEB2}"/>
                </a:ext>
              </a:extLst>
            </p:cNvPr>
            <p:cNvSpPr>
              <a:spLocks noChangeArrowheads="1"/>
            </p:cNvSpPr>
            <p:nvPr/>
          </p:nvSpPr>
          <p:spPr bwMode="auto">
            <a:xfrm>
              <a:off x="384" y="2160"/>
              <a:ext cx="480" cy="288"/>
            </a:xfrm>
            <a:prstGeom prst="flowChartInputOutput">
              <a:avLst/>
            </a:prstGeom>
            <a:noFill/>
            <a:ln w="9525" algn="ctr">
              <a:solidFill>
                <a:schemeClr val="accent1"/>
              </a:solid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446938" name="AutoShape 26">
              <a:extLst>
                <a:ext uri="{FF2B5EF4-FFF2-40B4-BE49-F238E27FC236}">
                  <a16:creationId xmlns:a16="http://schemas.microsoft.com/office/drawing/2014/main" id="{AAF16893-5368-4546-88D2-DBBDE7A2A0CC}"/>
                </a:ext>
              </a:extLst>
            </p:cNvPr>
            <p:cNvSpPr>
              <a:spLocks noChangeArrowheads="1"/>
            </p:cNvSpPr>
            <p:nvPr/>
          </p:nvSpPr>
          <p:spPr bwMode="auto">
            <a:xfrm>
              <a:off x="1104" y="2160"/>
              <a:ext cx="432" cy="288"/>
            </a:xfrm>
            <a:prstGeom prst="flowChartProcess">
              <a:avLst/>
            </a:prstGeom>
            <a:noFill/>
            <a:ln w="9525" algn="ctr">
              <a:solidFill>
                <a:schemeClr val="accent1"/>
              </a:solid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sp>
          <p:nvSpPr>
            <p:cNvPr id="1446939" name="AutoShape 27">
              <a:extLst>
                <a:ext uri="{FF2B5EF4-FFF2-40B4-BE49-F238E27FC236}">
                  <a16:creationId xmlns:a16="http://schemas.microsoft.com/office/drawing/2014/main" id="{A82DA743-0B4D-4F49-85EE-645C415A3979}"/>
                </a:ext>
              </a:extLst>
            </p:cNvPr>
            <p:cNvSpPr>
              <a:spLocks noChangeArrowheads="1"/>
            </p:cNvSpPr>
            <p:nvPr/>
          </p:nvSpPr>
          <p:spPr bwMode="auto">
            <a:xfrm>
              <a:off x="1728" y="2160"/>
              <a:ext cx="480" cy="288"/>
            </a:xfrm>
            <a:prstGeom prst="flowChartPunchedTape">
              <a:avLst/>
            </a:prstGeom>
            <a:noFill/>
            <a:ln w="9525" algn="ctr">
              <a:solidFill>
                <a:schemeClr val="accent1"/>
              </a:solidFill>
              <a:miter lim="800000"/>
              <a:headEnd/>
              <a:tailEnd/>
            </a:ln>
            <a:effectLst>
              <a:prstShdw prst="shdw17" dist="17961" dir="2700000">
                <a:schemeClr val="accent1">
                  <a:gamma/>
                  <a:shade val="60000"/>
                  <a:invGamma/>
                </a:schemeClr>
              </a:prstShdw>
            </a:effectLst>
          </p:spPr>
          <p:txBody>
            <a:bodyPr wrap="none" anchor="ctr"/>
            <a:lstStyle/>
            <a:p>
              <a:pPr>
                <a:defRPr/>
              </a:pPr>
              <a:endParaRPr lang="en-US">
                <a:latin typeface="Arial" charset="0"/>
              </a:endParaRPr>
            </a:p>
          </p:txBody>
        </p:sp>
      </p:grpSp>
      <p:pic>
        <p:nvPicPr>
          <p:cNvPr id="2" name="Online Media 1" descr="Mod1slide6.mp3">
            <a:hlinkClick r:id="" action="ppaction://media"/>
            <a:extLst>
              <a:ext uri="{FF2B5EF4-FFF2-40B4-BE49-F238E27FC236}">
                <a16:creationId xmlns:a16="http://schemas.microsoft.com/office/drawing/2014/main" id="{8E64803C-B819-174F-B1F7-5EEA5DE3DE0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310480" y="292576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736EAE14-7256-DF4D-82B8-1CEA1797339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033752DA-6341-BE41-BB58-F0571ED559D8}" type="slidenum">
              <a:rPr lang="en-AU" altLang="en-US" sz="1400"/>
              <a:pPr/>
              <a:t>7</a:t>
            </a:fld>
            <a:endParaRPr lang="en-AU" altLang="en-US" sz="1400"/>
          </a:p>
        </p:txBody>
      </p:sp>
      <p:sp>
        <p:nvSpPr>
          <p:cNvPr id="9219" name="Rectangle 2">
            <a:extLst>
              <a:ext uri="{FF2B5EF4-FFF2-40B4-BE49-F238E27FC236}">
                <a16:creationId xmlns:a16="http://schemas.microsoft.com/office/drawing/2014/main" id="{1FDED93F-6827-7A4D-9921-ABE945059ED5}"/>
              </a:ext>
            </a:extLst>
          </p:cNvPr>
          <p:cNvSpPr>
            <a:spLocks noGrp="1" noChangeArrowheads="1"/>
          </p:cNvSpPr>
          <p:nvPr>
            <p:ph type="title"/>
          </p:nvPr>
        </p:nvSpPr>
        <p:spPr>
          <a:xfrm>
            <a:off x="228600" y="138113"/>
            <a:ext cx="7818438" cy="547687"/>
          </a:xfrm>
          <a:ln/>
        </p:spPr>
        <p:txBody>
          <a:bodyPr/>
          <a:lstStyle/>
          <a:p>
            <a:r>
              <a:rPr altLang="en-US"/>
              <a:t>Metadata: PF, LF, </a:t>
            </a:r>
            <a:r>
              <a:rPr altLang="en-US">
                <a:solidFill>
                  <a:schemeClr val="accent1"/>
                </a:solidFill>
              </a:rPr>
              <a:t>and</a:t>
            </a:r>
            <a:r>
              <a:rPr altLang="en-US"/>
              <a:t> LR</a:t>
            </a:r>
          </a:p>
        </p:txBody>
      </p:sp>
      <p:sp>
        <p:nvSpPr>
          <p:cNvPr id="9409" name="AutoShape 4">
            <a:extLst>
              <a:ext uri="{FF2B5EF4-FFF2-40B4-BE49-F238E27FC236}">
                <a16:creationId xmlns:a16="http://schemas.microsoft.com/office/drawing/2014/main" id="{8B09F1C2-BBAA-FE40-8AE8-0E5C04063C88}"/>
              </a:ext>
            </a:extLst>
          </p:cNvPr>
          <p:cNvSpPr>
            <a:spLocks noChangeArrowheads="1"/>
          </p:cNvSpPr>
          <p:nvPr/>
        </p:nvSpPr>
        <p:spPr bwMode="auto">
          <a:xfrm>
            <a:off x="930275" y="2592388"/>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ORDER_001</a:t>
            </a:r>
          </a:p>
        </p:txBody>
      </p:sp>
      <p:sp>
        <p:nvSpPr>
          <p:cNvPr id="9410" name="AutoShape 5">
            <a:extLst>
              <a:ext uri="{FF2B5EF4-FFF2-40B4-BE49-F238E27FC236}">
                <a16:creationId xmlns:a16="http://schemas.microsoft.com/office/drawing/2014/main" id="{7BB78E46-C3B7-3141-9071-177287806479}"/>
              </a:ext>
            </a:extLst>
          </p:cNvPr>
          <p:cNvSpPr>
            <a:spLocks noChangeArrowheads="1"/>
          </p:cNvSpPr>
          <p:nvPr/>
        </p:nvSpPr>
        <p:spPr bwMode="auto">
          <a:xfrm>
            <a:off x="930275" y="1608138"/>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CUSTOMER</a:t>
            </a:r>
          </a:p>
        </p:txBody>
      </p:sp>
      <p:sp>
        <p:nvSpPr>
          <p:cNvPr id="9411" name="AutoShape 6">
            <a:extLst>
              <a:ext uri="{FF2B5EF4-FFF2-40B4-BE49-F238E27FC236}">
                <a16:creationId xmlns:a16="http://schemas.microsoft.com/office/drawing/2014/main" id="{11E4718F-3CA7-6F45-A953-AEBEE5516B71}"/>
              </a:ext>
            </a:extLst>
          </p:cNvPr>
          <p:cNvSpPr>
            <a:spLocks noChangeArrowheads="1"/>
          </p:cNvSpPr>
          <p:nvPr/>
        </p:nvSpPr>
        <p:spPr bwMode="auto">
          <a:xfrm>
            <a:off x="930275" y="3336925"/>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ORDER_002</a:t>
            </a:r>
          </a:p>
        </p:txBody>
      </p:sp>
      <p:sp>
        <p:nvSpPr>
          <p:cNvPr id="9412" name="AutoShape 7">
            <a:extLst>
              <a:ext uri="{FF2B5EF4-FFF2-40B4-BE49-F238E27FC236}">
                <a16:creationId xmlns:a16="http://schemas.microsoft.com/office/drawing/2014/main" id="{744957AA-8E96-FD4D-803D-E842C36F21F6}"/>
              </a:ext>
            </a:extLst>
          </p:cNvPr>
          <p:cNvSpPr>
            <a:spLocks noChangeArrowheads="1"/>
          </p:cNvSpPr>
          <p:nvPr/>
        </p:nvSpPr>
        <p:spPr bwMode="auto">
          <a:xfrm>
            <a:off x="930275" y="4035425"/>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ORDER_003</a:t>
            </a:r>
          </a:p>
        </p:txBody>
      </p:sp>
      <p:sp>
        <p:nvSpPr>
          <p:cNvPr id="9413" name="AutoShape 8">
            <a:extLst>
              <a:ext uri="{FF2B5EF4-FFF2-40B4-BE49-F238E27FC236}">
                <a16:creationId xmlns:a16="http://schemas.microsoft.com/office/drawing/2014/main" id="{99C762E0-E6CE-C841-BC63-FB8FA398DC83}"/>
              </a:ext>
            </a:extLst>
          </p:cNvPr>
          <p:cNvSpPr>
            <a:spLocks noChangeArrowheads="1"/>
          </p:cNvSpPr>
          <p:nvPr/>
        </p:nvSpPr>
        <p:spPr bwMode="auto">
          <a:xfrm>
            <a:off x="930275" y="4789488"/>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ORDER_004</a:t>
            </a:r>
          </a:p>
        </p:txBody>
      </p:sp>
      <p:sp>
        <p:nvSpPr>
          <p:cNvPr id="9414" name="AutoShape 9">
            <a:extLst>
              <a:ext uri="{FF2B5EF4-FFF2-40B4-BE49-F238E27FC236}">
                <a16:creationId xmlns:a16="http://schemas.microsoft.com/office/drawing/2014/main" id="{EC4F07B4-4401-A344-AB3C-52C0767D2F35}"/>
              </a:ext>
            </a:extLst>
          </p:cNvPr>
          <p:cNvSpPr>
            <a:spLocks noChangeArrowheads="1"/>
          </p:cNvSpPr>
          <p:nvPr/>
        </p:nvSpPr>
        <p:spPr bwMode="auto">
          <a:xfrm>
            <a:off x="930275" y="5551488"/>
            <a:ext cx="1365250" cy="60960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800">
                <a:solidFill>
                  <a:schemeClr val="tx1"/>
                </a:solidFill>
                <a:cs typeface="Arial" panose="020B0604020202020204" pitchFamily="34" charset="0"/>
              </a:rPr>
              <a:t>ORDER_005</a:t>
            </a:r>
          </a:p>
        </p:txBody>
      </p:sp>
      <p:sp>
        <p:nvSpPr>
          <p:cNvPr id="9415" name="Text Box 10">
            <a:extLst>
              <a:ext uri="{FF2B5EF4-FFF2-40B4-BE49-F238E27FC236}">
                <a16:creationId xmlns:a16="http://schemas.microsoft.com/office/drawing/2014/main" id="{BADB7DC0-6BC7-6845-86F4-C6AB4D2F4C63}"/>
              </a:ext>
            </a:extLst>
          </p:cNvPr>
          <p:cNvSpPr txBox="1">
            <a:spLocks noChangeArrowheads="1"/>
          </p:cNvSpPr>
          <p:nvPr/>
        </p:nvSpPr>
        <p:spPr bwMode="auto">
          <a:xfrm>
            <a:off x="554038" y="838200"/>
            <a:ext cx="2273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b="1">
                <a:solidFill>
                  <a:srgbClr val="3366FF"/>
                </a:solidFill>
              </a:rPr>
              <a:t>Physical File (PF)</a:t>
            </a:r>
            <a:r>
              <a:rPr lang="en-US" altLang="en-US" sz="1800">
                <a:solidFill>
                  <a:schemeClr val="tx1"/>
                </a:solidFill>
              </a:rPr>
              <a:t> </a:t>
            </a:r>
          </a:p>
        </p:txBody>
      </p:sp>
      <p:sp>
        <p:nvSpPr>
          <p:cNvPr id="9416" name="Text Box 11">
            <a:extLst>
              <a:ext uri="{FF2B5EF4-FFF2-40B4-BE49-F238E27FC236}">
                <a16:creationId xmlns:a16="http://schemas.microsoft.com/office/drawing/2014/main" id="{6F5D26E6-8B8E-A243-92CB-60B496A13BF7}"/>
              </a:ext>
            </a:extLst>
          </p:cNvPr>
          <p:cNvSpPr txBox="1">
            <a:spLocks noChangeArrowheads="1"/>
          </p:cNvSpPr>
          <p:nvPr/>
        </p:nvSpPr>
        <p:spPr bwMode="auto">
          <a:xfrm>
            <a:off x="3509963" y="838200"/>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b="1">
                <a:solidFill>
                  <a:srgbClr val="3366FF"/>
                </a:solidFill>
              </a:rPr>
              <a:t>Logical File (LF)</a:t>
            </a:r>
            <a:r>
              <a:rPr lang="en-US" altLang="en-US" sz="1800" b="1">
                <a:solidFill>
                  <a:schemeClr val="tx1"/>
                </a:solidFill>
              </a:rPr>
              <a:t> </a:t>
            </a:r>
          </a:p>
        </p:txBody>
      </p:sp>
      <p:cxnSp>
        <p:nvCxnSpPr>
          <p:cNvPr id="9417" name="AutoShape 15">
            <a:extLst>
              <a:ext uri="{FF2B5EF4-FFF2-40B4-BE49-F238E27FC236}">
                <a16:creationId xmlns:a16="http://schemas.microsoft.com/office/drawing/2014/main" id="{11AD9B78-F512-0849-8269-32108F540A1B}"/>
              </a:ext>
            </a:extLst>
          </p:cNvPr>
          <p:cNvCxnSpPr>
            <a:cxnSpLocks noChangeShapeType="1"/>
            <a:stCxn id="9409" idx="4"/>
          </p:cNvCxnSpPr>
          <p:nvPr/>
        </p:nvCxnSpPr>
        <p:spPr bwMode="auto">
          <a:xfrm>
            <a:off x="2295525" y="2897188"/>
            <a:ext cx="1365250" cy="496887"/>
          </a:xfrm>
          <a:prstGeom prst="bentConnector3">
            <a:avLst>
              <a:gd name="adj1" fmla="val 70931"/>
            </a:avLst>
          </a:prstGeom>
          <a:noFill/>
          <a:ln w="38100">
            <a:solidFill>
              <a:srgbClr val="FF0000"/>
            </a:solidFill>
            <a:prstDash val="sysDot"/>
            <a:miter lim="800000"/>
            <a:headEnd/>
            <a:tailEnd type="triangle" w="lg" len="lg"/>
          </a:ln>
          <a:extLst>
            <a:ext uri="{909E8E84-426E-40DD-AFC4-6F175D3DCCD1}">
              <a14:hiddenFill xmlns:a14="http://schemas.microsoft.com/office/drawing/2010/main">
                <a:noFill/>
              </a14:hiddenFill>
            </a:ext>
          </a:extLst>
        </p:spPr>
      </p:cxnSp>
      <p:cxnSp>
        <p:nvCxnSpPr>
          <p:cNvPr id="9418" name="AutoShape 16">
            <a:extLst>
              <a:ext uri="{FF2B5EF4-FFF2-40B4-BE49-F238E27FC236}">
                <a16:creationId xmlns:a16="http://schemas.microsoft.com/office/drawing/2014/main" id="{4C090134-AC2B-0044-893B-2A748345C199}"/>
              </a:ext>
            </a:extLst>
          </p:cNvPr>
          <p:cNvCxnSpPr>
            <a:cxnSpLocks noChangeShapeType="1"/>
          </p:cNvCxnSpPr>
          <p:nvPr/>
        </p:nvCxnSpPr>
        <p:spPr bwMode="auto">
          <a:xfrm rot="16200000" flipH="1">
            <a:off x="2269332" y="3455194"/>
            <a:ext cx="1797050" cy="985837"/>
          </a:xfrm>
          <a:prstGeom prst="bentConnector2">
            <a:avLst/>
          </a:prstGeom>
          <a:noFill/>
          <a:ln w="38100">
            <a:solidFill>
              <a:srgbClr val="0033CC"/>
            </a:solidFill>
            <a:miter lim="800000"/>
            <a:headEnd/>
            <a:tailEnd type="triangle" w="lg" len="lg"/>
          </a:ln>
          <a:extLst>
            <a:ext uri="{909E8E84-426E-40DD-AFC4-6F175D3DCCD1}">
              <a14:hiddenFill xmlns:a14="http://schemas.microsoft.com/office/drawing/2010/main">
                <a:noFill/>
              </a14:hiddenFill>
            </a:ext>
          </a:extLst>
        </p:spPr>
      </p:cxnSp>
      <p:sp>
        <p:nvSpPr>
          <p:cNvPr id="9419" name="Line 17">
            <a:extLst>
              <a:ext uri="{FF2B5EF4-FFF2-40B4-BE49-F238E27FC236}">
                <a16:creationId xmlns:a16="http://schemas.microsoft.com/office/drawing/2014/main" id="{BA3D80DC-A6E7-3046-A9C2-1B56DFC2CE9C}"/>
              </a:ext>
            </a:extLst>
          </p:cNvPr>
          <p:cNvSpPr>
            <a:spLocks noChangeShapeType="1"/>
          </p:cNvSpPr>
          <p:nvPr/>
        </p:nvSpPr>
        <p:spPr bwMode="auto">
          <a:xfrm>
            <a:off x="2295525" y="3049588"/>
            <a:ext cx="379413"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wrap="none" lIns="0" rIns="0" anchor="ctr"/>
          <a:lstStyle/>
          <a:p>
            <a:endParaRPr lang="en-US"/>
          </a:p>
        </p:txBody>
      </p:sp>
      <p:cxnSp>
        <p:nvCxnSpPr>
          <p:cNvPr id="9420" name="AutoShape 18">
            <a:extLst>
              <a:ext uri="{FF2B5EF4-FFF2-40B4-BE49-F238E27FC236}">
                <a16:creationId xmlns:a16="http://schemas.microsoft.com/office/drawing/2014/main" id="{DDB6E954-EE55-574B-B0FA-7BD9A7B24C94}"/>
              </a:ext>
            </a:extLst>
          </p:cNvPr>
          <p:cNvCxnSpPr>
            <a:cxnSpLocks noChangeShapeType="1"/>
            <a:stCxn id="9411" idx="4"/>
          </p:cNvCxnSpPr>
          <p:nvPr/>
        </p:nvCxnSpPr>
        <p:spPr bwMode="auto">
          <a:xfrm>
            <a:off x="2295525" y="3641725"/>
            <a:ext cx="1365250" cy="1204913"/>
          </a:xfrm>
          <a:prstGeom prst="bentConnector3">
            <a:avLst>
              <a:gd name="adj1" fmla="val 27676"/>
            </a:avLst>
          </a:prstGeom>
          <a:noFill/>
          <a:ln w="38100">
            <a:solidFill>
              <a:srgbClr val="0033CC"/>
            </a:solidFill>
            <a:miter lim="800000"/>
            <a:headEnd/>
            <a:tailEnd type="triangle" w="lg" len="lg"/>
          </a:ln>
          <a:extLst>
            <a:ext uri="{909E8E84-426E-40DD-AFC4-6F175D3DCCD1}">
              <a14:hiddenFill xmlns:a14="http://schemas.microsoft.com/office/drawing/2010/main">
                <a:noFill/>
              </a14:hiddenFill>
            </a:ext>
          </a:extLst>
        </p:spPr>
      </p:cxnSp>
      <p:cxnSp>
        <p:nvCxnSpPr>
          <p:cNvPr id="9421" name="AutoShape 19">
            <a:extLst>
              <a:ext uri="{FF2B5EF4-FFF2-40B4-BE49-F238E27FC236}">
                <a16:creationId xmlns:a16="http://schemas.microsoft.com/office/drawing/2014/main" id="{92E1CB38-9EC7-0040-9B91-E2F49303B190}"/>
              </a:ext>
            </a:extLst>
          </p:cNvPr>
          <p:cNvCxnSpPr>
            <a:cxnSpLocks noChangeShapeType="1"/>
            <a:stCxn id="9412" idx="4"/>
          </p:cNvCxnSpPr>
          <p:nvPr/>
        </p:nvCxnSpPr>
        <p:spPr bwMode="auto">
          <a:xfrm>
            <a:off x="2295525" y="4340225"/>
            <a:ext cx="1365250" cy="506413"/>
          </a:xfrm>
          <a:prstGeom prst="bentConnector3">
            <a:avLst>
              <a:gd name="adj1" fmla="val 27208"/>
            </a:avLst>
          </a:prstGeom>
          <a:noFill/>
          <a:ln w="38100">
            <a:solidFill>
              <a:srgbClr val="0033CC"/>
            </a:solidFill>
            <a:miter lim="800000"/>
            <a:headEnd/>
            <a:tailEnd type="triangle" w="lg" len="lg"/>
          </a:ln>
          <a:extLst>
            <a:ext uri="{909E8E84-426E-40DD-AFC4-6F175D3DCCD1}">
              <a14:hiddenFill xmlns:a14="http://schemas.microsoft.com/office/drawing/2010/main">
                <a:noFill/>
              </a14:hiddenFill>
            </a:ext>
          </a:extLst>
        </p:spPr>
      </p:cxnSp>
      <p:cxnSp>
        <p:nvCxnSpPr>
          <p:cNvPr id="9422" name="AutoShape 20">
            <a:extLst>
              <a:ext uri="{FF2B5EF4-FFF2-40B4-BE49-F238E27FC236}">
                <a16:creationId xmlns:a16="http://schemas.microsoft.com/office/drawing/2014/main" id="{FA9A8C9B-71D6-DB4A-98CC-179A2CD4AC27}"/>
              </a:ext>
            </a:extLst>
          </p:cNvPr>
          <p:cNvCxnSpPr>
            <a:cxnSpLocks noChangeShapeType="1"/>
            <a:stCxn id="9413" idx="4"/>
          </p:cNvCxnSpPr>
          <p:nvPr/>
        </p:nvCxnSpPr>
        <p:spPr bwMode="auto">
          <a:xfrm flipV="1">
            <a:off x="2295525" y="4846638"/>
            <a:ext cx="1365250" cy="247650"/>
          </a:xfrm>
          <a:prstGeom prst="bentConnector3">
            <a:avLst>
              <a:gd name="adj1" fmla="val 27324"/>
            </a:avLst>
          </a:prstGeom>
          <a:noFill/>
          <a:ln w="38100">
            <a:solidFill>
              <a:srgbClr val="0033CC"/>
            </a:solidFill>
            <a:miter lim="800000"/>
            <a:headEnd/>
            <a:tailEnd type="triangle" w="lg" len="lg"/>
          </a:ln>
          <a:extLst>
            <a:ext uri="{909E8E84-426E-40DD-AFC4-6F175D3DCCD1}">
              <a14:hiddenFill xmlns:a14="http://schemas.microsoft.com/office/drawing/2010/main">
                <a:noFill/>
              </a14:hiddenFill>
            </a:ext>
          </a:extLst>
        </p:spPr>
      </p:cxnSp>
      <p:cxnSp>
        <p:nvCxnSpPr>
          <p:cNvPr id="9423" name="AutoShape 21">
            <a:extLst>
              <a:ext uri="{FF2B5EF4-FFF2-40B4-BE49-F238E27FC236}">
                <a16:creationId xmlns:a16="http://schemas.microsoft.com/office/drawing/2014/main" id="{1B98AD4A-48BC-B14A-AFF8-4E0FA5837435}"/>
              </a:ext>
            </a:extLst>
          </p:cNvPr>
          <p:cNvCxnSpPr>
            <a:cxnSpLocks noChangeShapeType="1"/>
            <a:stCxn id="9414" idx="4"/>
          </p:cNvCxnSpPr>
          <p:nvPr/>
        </p:nvCxnSpPr>
        <p:spPr bwMode="auto">
          <a:xfrm flipV="1">
            <a:off x="2295525" y="4846638"/>
            <a:ext cx="1365250" cy="1009650"/>
          </a:xfrm>
          <a:prstGeom prst="bentConnector3">
            <a:avLst>
              <a:gd name="adj1" fmla="val 27556"/>
            </a:avLst>
          </a:prstGeom>
          <a:noFill/>
          <a:ln w="38100">
            <a:solidFill>
              <a:srgbClr val="0033CC"/>
            </a:solidFill>
            <a:miter lim="800000"/>
            <a:headEnd/>
            <a:tailEnd type="triangle" w="lg" len="lg"/>
          </a:ln>
          <a:extLst>
            <a:ext uri="{909E8E84-426E-40DD-AFC4-6F175D3DCCD1}">
              <a14:hiddenFill xmlns:a14="http://schemas.microsoft.com/office/drawing/2010/main">
                <a:noFill/>
              </a14:hiddenFill>
            </a:ext>
          </a:extLst>
        </p:spPr>
      </p:cxnSp>
      <p:cxnSp>
        <p:nvCxnSpPr>
          <p:cNvPr id="9424" name="AutoShape 22">
            <a:extLst>
              <a:ext uri="{FF2B5EF4-FFF2-40B4-BE49-F238E27FC236}">
                <a16:creationId xmlns:a16="http://schemas.microsoft.com/office/drawing/2014/main" id="{6B676CF2-B356-4E4C-97AF-BE0C441CAE15}"/>
              </a:ext>
            </a:extLst>
          </p:cNvPr>
          <p:cNvCxnSpPr>
            <a:cxnSpLocks noChangeShapeType="1"/>
            <a:stCxn id="9410" idx="4"/>
          </p:cNvCxnSpPr>
          <p:nvPr/>
        </p:nvCxnSpPr>
        <p:spPr bwMode="auto">
          <a:xfrm flipV="1">
            <a:off x="2295525" y="1911350"/>
            <a:ext cx="1365250" cy="1588"/>
          </a:xfrm>
          <a:prstGeom prst="bentConnector3">
            <a:avLst>
              <a:gd name="adj1" fmla="val 50000"/>
            </a:avLst>
          </a:prstGeom>
          <a:noFill/>
          <a:ln w="38100">
            <a:solidFill>
              <a:srgbClr val="33CC33"/>
            </a:solidFill>
            <a:prstDash val="dash"/>
            <a:miter lim="800000"/>
            <a:headEnd/>
            <a:tailEnd type="triangle" w="lg" len="lg"/>
          </a:ln>
          <a:extLst>
            <a:ext uri="{909E8E84-426E-40DD-AFC4-6F175D3DCCD1}">
              <a14:hiddenFill xmlns:a14="http://schemas.microsoft.com/office/drawing/2010/main">
                <a:noFill/>
              </a14:hiddenFill>
            </a:ext>
          </a:extLst>
        </p:spPr>
      </p:cxnSp>
      <p:sp>
        <p:nvSpPr>
          <p:cNvPr id="9425" name="Text Box 23">
            <a:extLst>
              <a:ext uri="{FF2B5EF4-FFF2-40B4-BE49-F238E27FC236}">
                <a16:creationId xmlns:a16="http://schemas.microsoft.com/office/drawing/2014/main" id="{3D9B437B-4848-6A49-A2BA-FE07EC6562A5}"/>
              </a:ext>
            </a:extLst>
          </p:cNvPr>
          <p:cNvSpPr txBox="1">
            <a:spLocks noChangeArrowheads="1"/>
          </p:cNvSpPr>
          <p:nvPr/>
        </p:nvSpPr>
        <p:spPr bwMode="auto">
          <a:xfrm>
            <a:off x="6477000" y="822325"/>
            <a:ext cx="2274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b="1">
                <a:solidFill>
                  <a:srgbClr val="3366FF"/>
                </a:solidFill>
              </a:rPr>
              <a:t>Logical Record  (LR)</a:t>
            </a:r>
            <a:r>
              <a:rPr lang="en-US" altLang="en-US" sz="2000">
                <a:solidFill>
                  <a:schemeClr val="tx1"/>
                </a:solidFill>
              </a:rPr>
              <a:t> </a:t>
            </a:r>
          </a:p>
        </p:txBody>
      </p:sp>
      <p:sp>
        <p:nvSpPr>
          <p:cNvPr id="9426" name="Text Box 24">
            <a:extLst>
              <a:ext uri="{FF2B5EF4-FFF2-40B4-BE49-F238E27FC236}">
                <a16:creationId xmlns:a16="http://schemas.microsoft.com/office/drawing/2014/main" id="{B2C1145E-3723-1346-8C7E-4498BB082B77}"/>
              </a:ext>
            </a:extLst>
          </p:cNvPr>
          <p:cNvSpPr txBox="1">
            <a:spLocks noChangeArrowheads="1"/>
          </p:cNvSpPr>
          <p:nvPr/>
        </p:nvSpPr>
        <p:spPr bwMode="auto">
          <a:xfrm>
            <a:off x="7239000" y="1981200"/>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a:solidFill>
                  <a:schemeClr val="tx1"/>
                </a:solidFill>
              </a:rPr>
              <a:t>CUSTOMER</a:t>
            </a:r>
          </a:p>
        </p:txBody>
      </p:sp>
      <p:cxnSp>
        <p:nvCxnSpPr>
          <p:cNvPr id="9427" name="AutoShape 25">
            <a:extLst>
              <a:ext uri="{FF2B5EF4-FFF2-40B4-BE49-F238E27FC236}">
                <a16:creationId xmlns:a16="http://schemas.microsoft.com/office/drawing/2014/main" id="{1FBE5A55-46D2-BD4D-A921-B0AA16BE7400}"/>
              </a:ext>
            </a:extLst>
          </p:cNvPr>
          <p:cNvCxnSpPr>
            <a:cxnSpLocks noChangeShapeType="1"/>
            <a:stCxn id="1328165" idx="5"/>
          </p:cNvCxnSpPr>
          <p:nvPr/>
        </p:nvCxnSpPr>
        <p:spPr bwMode="auto">
          <a:xfrm>
            <a:off x="5486400" y="1838325"/>
            <a:ext cx="1403350" cy="311150"/>
          </a:xfrm>
          <a:prstGeom prst="bentConnector3">
            <a:avLst>
              <a:gd name="adj1" fmla="val 50000"/>
            </a:avLst>
          </a:prstGeom>
          <a:noFill/>
          <a:ln w="38100">
            <a:solidFill>
              <a:srgbClr val="33CC33"/>
            </a:solidFill>
            <a:prstDash val="dash"/>
            <a:miter lim="800000"/>
            <a:headEnd/>
            <a:tailEnd type="triangle" w="lg" len="lg"/>
          </a:ln>
          <a:extLst>
            <a:ext uri="{909E8E84-426E-40DD-AFC4-6F175D3DCCD1}">
              <a14:hiddenFill xmlns:a14="http://schemas.microsoft.com/office/drawing/2010/main">
                <a:noFill/>
              </a14:hiddenFill>
            </a:ext>
          </a:extLst>
        </p:spPr>
      </p:cxnSp>
      <p:sp>
        <p:nvSpPr>
          <p:cNvPr id="9428" name="Text Box 26">
            <a:extLst>
              <a:ext uri="{FF2B5EF4-FFF2-40B4-BE49-F238E27FC236}">
                <a16:creationId xmlns:a16="http://schemas.microsoft.com/office/drawing/2014/main" id="{8349B2F5-275E-3542-B3F4-06A5E9D81DD1}"/>
              </a:ext>
            </a:extLst>
          </p:cNvPr>
          <p:cNvSpPr txBox="1">
            <a:spLocks noChangeArrowheads="1"/>
          </p:cNvSpPr>
          <p:nvPr/>
        </p:nvSpPr>
        <p:spPr bwMode="auto">
          <a:xfrm>
            <a:off x="7162800" y="4343400"/>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a:solidFill>
                  <a:schemeClr val="tx1"/>
                </a:solidFill>
              </a:rPr>
              <a:t>ORDER</a:t>
            </a:r>
          </a:p>
        </p:txBody>
      </p:sp>
      <p:cxnSp>
        <p:nvCxnSpPr>
          <p:cNvPr id="9429" name="AutoShape 27">
            <a:extLst>
              <a:ext uri="{FF2B5EF4-FFF2-40B4-BE49-F238E27FC236}">
                <a16:creationId xmlns:a16="http://schemas.microsoft.com/office/drawing/2014/main" id="{EB6E793D-3638-664B-BF7F-FFFE58F51390}"/>
              </a:ext>
            </a:extLst>
          </p:cNvPr>
          <p:cNvCxnSpPr>
            <a:cxnSpLocks noChangeShapeType="1"/>
            <a:stCxn id="1328170" idx="5"/>
          </p:cNvCxnSpPr>
          <p:nvPr/>
        </p:nvCxnSpPr>
        <p:spPr bwMode="auto">
          <a:xfrm flipV="1">
            <a:off x="5486400" y="4495800"/>
            <a:ext cx="1403350" cy="161925"/>
          </a:xfrm>
          <a:prstGeom prst="bentConnector3">
            <a:avLst>
              <a:gd name="adj1" fmla="val 50000"/>
            </a:avLst>
          </a:prstGeom>
          <a:noFill/>
          <a:ln w="38100">
            <a:solidFill>
              <a:schemeClr val="tx1"/>
            </a:solidFill>
            <a:prstDash val="dashDot"/>
            <a:miter lim="800000"/>
            <a:headEnd/>
            <a:tailEnd type="triangle" w="lg" len="lg"/>
          </a:ln>
          <a:extLst>
            <a:ext uri="{909E8E84-426E-40DD-AFC4-6F175D3DCCD1}">
              <a14:hiddenFill xmlns:a14="http://schemas.microsoft.com/office/drawing/2010/main">
                <a:noFill/>
              </a14:hiddenFill>
            </a:ext>
          </a:extLst>
        </p:spPr>
      </p:cxnSp>
      <p:sp>
        <p:nvSpPr>
          <p:cNvPr id="9430" name="Line 28">
            <a:extLst>
              <a:ext uri="{FF2B5EF4-FFF2-40B4-BE49-F238E27FC236}">
                <a16:creationId xmlns:a16="http://schemas.microsoft.com/office/drawing/2014/main" id="{BB287A8E-E130-7D43-8258-0D1666891905}"/>
              </a:ext>
            </a:extLst>
          </p:cNvPr>
          <p:cNvSpPr>
            <a:spLocks noChangeShapeType="1"/>
          </p:cNvSpPr>
          <p:nvPr/>
        </p:nvSpPr>
        <p:spPr bwMode="auto">
          <a:xfrm flipV="1">
            <a:off x="5486400" y="3352800"/>
            <a:ext cx="685800" cy="0"/>
          </a:xfrm>
          <a:prstGeom prst="line">
            <a:avLst/>
          </a:prstGeom>
          <a:noFill/>
          <a:ln w="38100">
            <a:solidFill>
              <a:schemeClr val="tx1"/>
            </a:solidFill>
            <a:prstDash val="dashDot"/>
            <a:round/>
            <a:headEnd/>
            <a:tailEnd/>
          </a:ln>
          <a:extLst>
            <a:ext uri="{909E8E84-426E-40DD-AFC4-6F175D3DCCD1}">
              <a14:hiddenFill xmlns:a14="http://schemas.microsoft.com/office/drawing/2010/main">
                <a:noFill/>
              </a14:hiddenFill>
            </a:ext>
          </a:extLst>
        </p:spPr>
        <p:txBody>
          <a:bodyPr wrap="none" lIns="0" rIns="0" anchor="ctr"/>
          <a:lstStyle/>
          <a:p>
            <a:endParaRPr lang="en-US"/>
          </a:p>
        </p:txBody>
      </p:sp>
      <p:sp>
        <p:nvSpPr>
          <p:cNvPr id="9431" name="Line 29">
            <a:extLst>
              <a:ext uri="{FF2B5EF4-FFF2-40B4-BE49-F238E27FC236}">
                <a16:creationId xmlns:a16="http://schemas.microsoft.com/office/drawing/2014/main" id="{90B2A533-748E-224A-8427-AC6007755070}"/>
              </a:ext>
            </a:extLst>
          </p:cNvPr>
          <p:cNvSpPr>
            <a:spLocks noChangeShapeType="1"/>
          </p:cNvSpPr>
          <p:nvPr/>
        </p:nvSpPr>
        <p:spPr bwMode="auto">
          <a:xfrm>
            <a:off x="6172200" y="3352800"/>
            <a:ext cx="0" cy="1143000"/>
          </a:xfrm>
          <a:prstGeom prst="line">
            <a:avLst/>
          </a:prstGeom>
          <a:noFill/>
          <a:ln w="38100">
            <a:solidFill>
              <a:schemeClr val="tx1"/>
            </a:solidFill>
            <a:prstDash val="dashDot"/>
            <a:round/>
            <a:headEnd/>
            <a:tailEnd/>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328165" name="AutoShape 37">
            <a:extLst>
              <a:ext uri="{FF2B5EF4-FFF2-40B4-BE49-F238E27FC236}">
                <a16:creationId xmlns:a16="http://schemas.microsoft.com/office/drawing/2014/main" id="{CEC2AAF0-0E78-C047-BD09-D98F750B5F83}"/>
              </a:ext>
            </a:extLst>
          </p:cNvPr>
          <p:cNvSpPr>
            <a:spLocks noChangeArrowheads="1"/>
          </p:cNvSpPr>
          <p:nvPr/>
        </p:nvSpPr>
        <p:spPr bwMode="auto">
          <a:xfrm>
            <a:off x="3657600" y="1524000"/>
            <a:ext cx="1828800" cy="838200"/>
          </a:xfrm>
          <a:prstGeom prst="cube">
            <a:avLst>
              <a:gd name="adj" fmla="val 25000"/>
            </a:avLst>
          </a:prstGeom>
          <a:solidFill>
            <a:srgbClr val="F2F57F"/>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sp>
        <p:nvSpPr>
          <p:cNvPr id="1328167" name="Rectangle 39">
            <a:extLst>
              <a:ext uri="{FF2B5EF4-FFF2-40B4-BE49-F238E27FC236}">
                <a16:creationId xmlns:a16="http://schemas.microsoft.com/office/drawing/2014/main" id="{256B4CF0-7CA0-044D-84E4-E12AC349F5A2}"/>
              </a:ext>
            </a:extLst>
          </p:cNvPr>
          <p:cNvSpPr>
            <a:spLocks noChangeArrowheads="1"/>
          </p:cNvSpPr>
          <p:nvPr/>
        </p:nvSpPr>
        <p:spPr bwMode="auto">
          <a:xfrm>
            <a:off x="3657600" y="1828800"/>
            <a:ext cx="1524000" cy="366713"/>
          </a:xfrm>
          <a:prstGeom prst="rect">
            <a:avLst/>
          </a:prstGeom>
          <a:noFill/>
          <a:ln w="9525" algn="ctr">
            <a:noFill/>
            <a:miter lim="800000"/>
            <a:headEnd/>
            <a:tailEnd/>
          </a:ln>
          <a:effectLst>
            <a:prstShdw prst="shdw17" dist="17961" dir="2700000">
              <a:schemeClr val="accent1">
                <a:gamma/>
                <a:shade val="60000"/>
                <a:invGamma/>
              </a:schemeClr>
            </a:prstShdw>
          </a:effectLst>
        </p:spPr>
        <p:txBody>
          <a:bodyPr>
            <a:spAutoFit/>
          </a:bodyPr>
          <a:lstStyle/>
          <a:p>
            <a:pPr>
              <a:lnSpc>
                <a:spcPct val="100000"/>
              </a:lnSpc>
              <a:defRPr/>
            </a:pPr>
            <a:r>
              <a:rPr lang="en-US" sz="1800">
                <a:solidFill>
                  <a:schemeClr val="tx1"/>
                </a:solidFill>
                <a:latin typeface="Arial" charset="0"/>
              </a:rPr>
              <a:t>CUSTOMER</a:t>
            </a:r>
          </a:p>
        </p:txBody>
      </p:sp>
      <p:sp>
        <p:nvSpPr>
          <p:cNvPr id="1328168" name="AutoShape 40">
            <a:extLst>
              <a:ext uri="{FF2B5EF4-FFF2-40B4-BE49-F238E27FC236}">
                <a16:creationId xmlns:a16="http://schemas.microsoft.com/office/drawing/2014/main" id="{02109CC8-A4B5-E340-BFE1-263E48CAB649}"/>
              </a:ext>
            </a:extLst>
          </p:cNvPr>
          <p:cNvSpPr>
            <a:spLocks noChangeArrowheads="1"/>
          </p:cNvSpPr>
          <p:nvPr/>
        </p:nvSpPr>
        <p:spPr bwMode="auto">
          <a:xfrm>
            <a:off x="3657600" y="2971800"/>
            <a:ext cx="1828800" cy="838200"/>
          </a:xfrm>
          <a:prstGeom prst="cube">
            <a:avLst>
              <a:gd name="adj" fmla="val 25000"/>
            </a:avLst>
          </a:prstGeom>
          <a:solidFill>
            <a:srgbClr val="F2F57F"/>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sp>
        <p:nvSpPr>
          <p:cNvPr id="1328169" name="Rectangle 41">
            <a:extLst>
              <a:ext uri="{FF2B5EF4-FFF2-40B4-BE49-F238E27FC236}">
                <a16:creationId xmlns:a16="http://schemas.microsoft.com/office/drawing/2014/main" id="{F010387E-6743-5143-AEC9-4E1AF22008F0}"/>
              </a:ext>
            </a:extLst>
          </p:cNvPr>
          <p:cNvSpPr>
            <a:spLocks noChangeArrowheads="1"/>
          </p:cNvSpPr>
          <p:nvPr/>
        </p:nvSpPr>
        <p:spPr bwMode="auto">
          <a:xfrm>
            <a:off x="3665538" y="3276600"/>
            <a:ext cx="1517650" cy="3397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800">
                <a:solidFill>
                  <a:schemeClr val="tx1"/>
                </a:solidFill>
                <a:latin typeface="Arial" charset="0"/>
              </a:rPr>
              <a:t>ORDER_001</a:t>
            </a:r>
          </a:p>
        </p:txBody>
      </p:sp>
      <p:sp>
        <p:nvSpPr>
          <p:cNvPr id="1328170" name="AutoShape 42">
            <a:extLst>
              <a:ext uri="{FF2B5EF4-FFF2-40B4-BE49-F238E27FC236}">
                <a16:creationId xmlns:a16="http://schemas.microsoft.com/office/drawing/2014/main" id="{D356E01C-A094-4242-8D74-6950E3B1D9E1}"/>
              </a:ext>
            </a:extLst>
          </p:cNvPr>
          <p:cNvSpPr>
            <a:spLocks noChangeArrowheads="1"/>
          </p:cNvSpPr>
          <p:nvPr/>
        </p:nvSpPr>
        <p:spPr bwMode="auto">
          <a:xfrm>
            <a:off x="3657600" y="4343400"/>
            <a:ext cx="1828800" cy="838200"/>
          </a:xfrm>
          <a:prstGeom prst="cube">
            <a:avLst>
              <a:gd name="adj" fmla="val 25000"/>
            </a:avLst>
          </a:prstGeom>
          <a:solidFill>
            <a:srgbClr val="F2F57F"/>
          </a:solid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sp>
        <p:nvSpPr>
          <p:cNvPr id="1328171" name="Rectangle 43">
            <a:extLst>
              <a:ext uri="{FF2B5EF4-FFF2-40B4-BE49-F238E27FC236}">
                <a16:creationId xmlns:a16="http://schemas.microsoft.com/office/drawing/2014/main" id="{E8860EB0-8E63-B946-826D-F2C8B240973B}"/>
              </a:ext>
            </a:extLst>
          </p:cNvPr>
          <p:cNvSpPr>
            <a:spLocks noChangeArrowheads="1"/>
          </p:cNvSpPr>
          <p:nvPr/>
        </p:nvSpPr>
        <p:spPr bwMode="auto">
          <a:xfrm>
            <a:off x="3657600" y="4648200"/>
            <a:ext cx="1543050" cy="339725"/>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800">
                <a:solidFill>
                  <a:schemeClr val="tx1"/>
                </a:solidFill>
                <a:latin typeface="Arial" charset="0"/>
              </a:rPr>
              <a:t>ORDER_ALL</a:t>
            </a:r>
          </a:p>
        </p:txBody>
      </p:sp>
      <p:sp>
        <p:nvSpPr>
          <p:cNvPr id="1328172" name="AutoShape 44">
            <a:extLst>
              <a:ext uri="{FF2B5EF4-FFF2-40B4-BE49-F238E27FC236}">
                <a16:creationId xmlns:a16="http://schemas.microsoft.com/office/drawing/2014/main" id="{B02511A7-6509-7F4F-A80C-340C7F357933}"/>
              </a:ext>
            </a:extLst>
          </p:cNvPr>
          <p:cNvSpPr>
            <a:spLocks noChangeArrowheads="1"/>
          </p:cNvSpPr>
          <p:nvPr/>
        </p:nvSpPr>
        <p:spPr bwMode="auto">
          <a:xfrm>
            <a:off x="6934200" y="1600200"/>
            <a:ext cx="1828800" cy="914400"/>
          </a:xfrm>
          <a:prstGeom prst="flowChartInternalStorage">
            <a:avLst/>
          </a:prstGeom>
          <a:no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sp>
        <p:nvSpPr>
          <p:cNvPr id="1328173" name="AutoShape 45">
            <a:extLst>
              <a:ext uri="{FF2B5EF4-FFF2-40B4-BE49-F238E27FC236}">
                <a16:creationId xmlns:a16="http://schemas.microsoft.com/office/drawing/2014/main" id="{6954E037-05F4-4D47-95A7-A36858DFEE08}"/>
              </a:ext>
            </a:extLst>
          </p:cNvPr>
          <p:cNvSpPr>
            <a:spLocks noChangeArrowheads="1"/>
          </p:cNvSpPr>
          <p:nvPr/>
        </p:nvSpPr>
        <p:spPr bwMode="auto">
          <a:xfrm>
            <a:off x="6858000" y="3962400"/>
            <a:ext cx="1828800" cy="914400"/>
          </a:xfrm>
          <a:prstGeom prst="flowChartInternalStorage">
            <a:avLst/>
          </a:prstGeom>
          <a:no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en-US">
              <a:latin typeface="Arial" charset="0"/>
            </a:endParaRPr>
          </a:p>
        </p:txBody>
      </p:sp>
      <p:pic>
        <p:nvPicPr>
          <p:cNvPr id="2" name="Online Media 1" descr="Mod1slide7.mp3">
            <a:hlinkClick r:id="" action="ppaction://media"/>
            <a:extLst>
              <a:ext uri="{FF2B5EF4-FFF2-40B4-BE49-F238E27FC236}">
                <a16:creationId xmlns:a16="http://schemas.microsoft.com/office/drawing/2014/main" id="{04869D97-DB65-6548-895D-3F4873ECEBD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4165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a:extLst>
              <a:ext uri="{FF2B5EF4-FFF2-40B4-BE49-F238E27FC236}">
                <a16:creationId xmlns:a16="http://schemas.microsoft.com/office/drawing/2014/main" id="{81301F00-A97F-3043-B8D3-E37FD810666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55A6EFF-2F05-484E-868F-A327B157F22E}" type="slidenum">
              <a:rPr lang="en-AU" altLang="en-US" sz="1400"/>
              <a:pPr/>
              <a:t>8</a:t>
            </a:fld>
            <a:endParaRPr lang="en-AU" altLang="en-US" sz="1400"/>
          </a:p>
        </p:txBody>
      </p:sp>
      <p:sp>
        <p:nvSpPr>
          <p:cNvPr id="10243" name="Rectangle 2">
            <a:extLst>
              <a:ext uri="{FF2B5EF4-FFF2-40B4-BE49-F238E27FC236}">
                <a16:creationId xmlns:a16="http://schemas.microsoft.com/office/drawing/2014/main" id="{4189C3DB-C6A0-C548-8C86-E99D9AB411A4}"/>
              </a:ext>
            </a:extLst>
          </p:cNvPr>
          <p:cNvSpPr>
            <a:spLocks noGrp="1" noChangeArrowheads="1"/>
          </p:cNvSpPr>
          <p:nvPr>
            <p:ph type="title"/>
          </p:nvPr>
        </p:nvSpPr>
        <p:spPr>
          <a:xfrm>
            <a:off x="228600" y="138113"/>
            <a:ext cx="7818438" cy="547687"/>
          </a:xfrm>
          <a:ln/>
        </p:spPr>
        <p:txBody>
          <a:bodyPr/>
          <a:lstStyle/>
          <a:p>
            <a:r>
              <a:rPr altLang="en-US"/>
              <a:t>Metadata: Views and View Folders</a:t>
            </a:r>
          </a:p>
        </p:txBody>
      </p:sp>
      <p:sp>
        <p:nvSpPr>
          <p:cNvPr id="1448966" name="File">
            <a:extLst>
              <a:ext uri="{FF2B5EF4-FFF2-40B4-BE49-F238E27FC236}">
                <a16:creationId xmlns:a16="http://schemas.microsoft.com/office/drawing/2014/main" id="{309629FC-083B-EA4C-BD0A-1670687ADB7C}"/>
              </a:ext>
            </a:extLst>
          </p:cNvPr>
          <p:cNvSpPr>
            <a:spLocks noEditPoints="1" noChangeArrowheads="1"/>
          </p:cNvSpPr>
          <p:nvPr/>
        </p:nvSpPr>
        <p:spPr bwMode="auto">
          <a:xfrm>
            <a:off x="3124200" y="3922713"/>
            <a:ext cx="2895600" cy="180975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10248" name="Line 13">
            <a:extLst>
              <a:ext uri="{FF2B5EF4-FFF2-40B4-BE49-F238E27FC236}">
                <a16:creationId xmlns:a16="http://schemas.microsoft.com/office/drawing/2014/main" id="{EB2E0AE7-6E87-6A4C-8D44-336216BADD47}"/>
              </a:ext>
            </a:extLst>
          </p:cNvPr>
          <p:cNvSpPr>
            <a:spLocks noChangeShapeType="1"/>
          </p:cNvSpPr>
          <p:nvPr/>
        </p:nvSpPr>
        <p:spPr bwMode="auto">
          <a:xfrm>
            <a:off x="2057400" y="3048000"/>
            <a:ext cx="2189163" cy="830263"/>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0249" name="Line 14">
            <a:extLst>
              <a:ext uri="{FF2B5EF4-FFF2-40B4-BE49-F238E27FC236}">
                <a16:creationId xmlns:a16="http://schemas.microsoft.com/office/drawing/2014/main" id="{57D2696A-7F97-FB48-8ECE-690EA26E68C9}"/>
              </a:ext>
            </a:extLst>
          </p:cNvPr>
          <p:cNvSpPr>
            <a:spLocks noChangeShapeType="1"/>
          </p:cNvSpPr>
          <p:nvPr/>
        </p:nvSpPr>
        <p:spPr bwMode="auto">
          <a:xfrm flipH="1">
            <a:off x="4813300" y="3124200"/>
            <a:ext cx="2154238" cy="774700"/>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0250" name="Line 15">
            <a:extLst>
              <a:ext uri="{FF2B5EF4-FFF2-40B4-BE49-F238E27FC236}">
                <a16:creationId xmlns:a16="http://schemas.microsoft.com/office/drawing/2014/main" id="{2F4FC071-61C3-024E-A9BD-B8488CCCF89B}"/>
              </a:ext>
            </a:extLst>
          </p:cNvPr>
          <p:cNvSpPr>
            <a:spLocks noChangeShapeType="1"/>
          </p:cNvSpPr>
          <p:nvPr/>
        </p:nvSpPr>
        <p:spPr bwMode="auto">
          <a:xfrm flipH="1">
            <a:off x="4562475" y="3048000"/>
            <a:ext cx="0" cy="830263"/>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0251" name="Text Box 16">
            <a:extLst>
              <a:ext uri="{FF2B5EF4-FFF2-40B4-BE49-F238E27FC236}">
                <a16:creationId xmlns:a16="http://schemas.microsoft.com/office/drawing/2014/main" id="{884F15B3-586E-924A-B8B9-E1829C66F5F6}"/>
              </a:ext>
            </a:extLst>
          </p:cNvPr>
          <p:cNvSpPr txBox="1">
            <a:spLocks noChangeArrowheads="1"/>
          </p:cNvSpPr>
          <p:nvPr/>
        </p:nvSpPr>
        <p:spPr bwMode="auto">
          <a:xfrm>
            <a:off x="3800475" y="4751388"/>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b="1">
                <a:solidFill>
                  <a:srgbClr val="3366FF"/>
                </a:solidFill>
              </a:rPr>
              <a:t>Bob’s Views</a:t>
            </a:r>
          </a:p>
        </p:txBody>
      </p:sp>
      <p:sp>
        <p:nvSpPr>
          <p:cNvPr id="10252" name="Text Box 17">
            <a:extLst>
              <a:ext uri="{FF2B5EF4-FFF2-40B4-BE49-F238E27FC236}">
                <a16:creationId xmlns:a16="http://schemas.microsoft.com/office/drawing/2014/main" id="{54BBD06D-6D61-2945-A2D1-71CDABEFD6B7}"/>
              </a:ext>
            </a:extLst>
          </p:cNvPr>
          <p:cNvSpPr txBox="1">
            <a:spLocks noChangeArrowheads="1"/>
          </p:cNvSpPr>
          <p:nvPr/>
        </p:nvSpPr>
        <p:spPr bwMode="auto">
          <a:xfrm>
            <a:off x="3800475" y="1066800"/>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b="1">
                <a:solidFill>
                  <a:srgbClr val="3366FF"/>
                </a:solidFill>
              </a:rPr>
              <a:t>View 2</a:t>
            </a:r>
          </a:p>
        </p:txBody>
      </p:sp>
      <p:sp>
        <p:nvSpPr>
          <p:cNvPr id="10253" name="Text Box 18">
            <a:extLst>
              <a:ext uri="{FF2B5EF4-FFF2-40B4-BE49-F238E27FC236}">
                <a16:creationId xmlns:a16="http://schemas.microsoft.com/office/drawing/2014/main" id="{EA8095C3-0A2E-2B4C-A11F-4EC6B579C7EF}"/>
              </a:ext>
            </a:extLst>
          </p:cNvPr>
          <p:cNvSpPr txBox="1">
            <a:spLocks noChangeArrowheads="1"/>
          </p:cNvSpPr>
          <p:nvPr/>
        </p:nvSpPr>
        <p:spPr bwMode="auto">
          <a:xfrm>
            <a:off x="6227763" y="1066800"/>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b="1">
                <a:solidFill>
                  <a:srgbClr val="3366FF"/>
                </a:solidFill>
              </a:rPr>
              <a:t>View 3</a:t>
            </a:r>
          </a:p>
        </p:txBody>
      </p:sp>
      <p:sp>
        <p:nvSpPr>
          <p:cNvPr id="10254" name="Text Box 19">
            <a:extLst>
              <a:ext uri="{FF2B5EF4-FFF2-40B4-BE49-F238E27FC236}">
                <a16:creationId xmlns:a16="http://schemas.microsoft.com/office/drawing/2014/main" id="{8B0BA9C0-5DA5-ED47-A92C-DCD83167298B}"/>
              </a:ext>
            </a:extLst>
          </p:cNvPr>
          <p:cNvSpPr txBox="1">
            <a:spLocks noChangeArrowheads="1"/>
          </p:cNvSpPr>
          <p:nvPr/>
        </p:nvSpPr>
        <p:spPr bwMode="auto">
          <a:xfrm>
            <a:off x="1274763" y="1066800"/>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b="1">
                <a:solidFill>
                  <a:srgbClr val="3366FF"/>
                </a:solidFill>
              </a:rPr>
              <a:t>View 1</a:t>
            </a:r>
          </a:p>
        </p:txBody>
      </p:sp>
      <p:pic>
        <p:nvPicPr>
          <p:cNvPr id="10261" name="Picture 21" descr="slide08">
            <a:extLst>
              <a:ext uri="{FF2B5EF4-FFF2-40B4-BE49-F238E27FC236}">
                <a16:creationId xmlns:a16="http://schemas.microsoft.com/office/drawing/2014/main" id="{A07233CA-1E86-B442-BF02-00D2616D241E}"/>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211263" y="1401763"/>
            <a:ext cx="6699250" cy="1633537"/>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descr="Mod1slide8.mp3">
            <a:hlinkClick r:id="" action="ppaction://media"/>
            <a:extLst>
              <a:ext uri="{FF2B5EF4-FFF2-40B4-BE49-F238E27FC236}">
                <a16:creationId xmlns:a16="http://schemas.microsoft.com/office/drawing/2014/main" id="{ACB044F9-EC3E-FD4C-96F8-AC716DEC8CEC}"/>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624667" y="306546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90" name="Picture 26" descr="slide09">
            <a:extLst>
              <a:ext uri="{FF2B5EF4-FFF2-40B4-BE49-F238E27FC236}">
                <a16:creationId xmlns:a16="http://schemas.microsoft.com/office/drawing/2014/main" id="{81F92B66-A9BF-7D40-8B80-65C7CDD3E0DF}"/>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555750" y="808038"/>
            <a:ext cx="7294563" cy="5384800"/>
          </a:xfrm>
          <a:prstGeom prst="rect">
            <a:avLst/>
          </a:prstGeom>
          <a:noFill/>
          <a:extLst>
            <a:ext uri="{909E8E84-426E-40DD-AFC4-6F175D3DCCD1}">
              <a14:hiddenFill xmlns:a14="http://schemas.microsoft.com/office/drawing/2010/main">
                <a:solidFill>
                  <a:srgbClr val="FFFFFF"/>
                </a:solidFill>
              </a14:hiddenFill>
            </a:ext>
          </a:extLst>
        </p:spPr>
      </p:pic>
      <p:sp>
        <p:nvSpPr>
          <p:cNvPr id="11266" name="Rectangle 9">
            <a:extLst>
              <a:ext uri="{FF2B5EF4-FFF2-40B4-BE49-F238E27FC236}">
                <a16:creationId xmlns:a16="http://schemas.microsoft.com/office/drawing/2014/main" id="{5E54F06C-C1D3-4C49-AF3A-29E96A00CD5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BE18280-C4CC-9244-8F6D-1E300DBEADE2}" type="slidenum">
              <a:rPr lang="en-AU" altLang="en-US" sz="1400"/>
              <a:pPr/>
              <a:t>9</a:t>
            </a:fld>
            <a:endParaRPr lang="en-AU" altLang="en-US" sz="1400"/>
          </a:p>
        </p:txBody>
      </p:sp>
      <p:sp>
        <p:nvSpPr>
          <p:cNvPr id="11268" name="Rectangle 2">
            <a:extLst>
              <a:ext uri="{FF2B5EF4-FFF2-40B4-BE49-F238E27FC236}">
                <a16:creationId xmlns:a16="http://schemas.microsoft.com/office/drawing/2014/main" id="{851A5FF1-F4B1-E74B-8285-5091F024AD9D}"/>
              </a:ext>
            </a:extLst>
          </p:cNvPr>
          <p:cNvSpPr>
            <a:spLocks noGrp="1" noChangeArrowheads="1"/>
          </p:cNvSpPr>
          <p:nvPr>
            <p:ph type="title"/>
          </p:nvPr>
        </p:nvSpPr>
        <p:spPr>
          <a:xfrm>
            <a:off x="228600" y="138113"/>
            <a:ext cx="7818438" cy="547687"/>
          </a:xfrm>
          <a:ln/>
        </p:spPr>
        <p:txBody>
          <a:bodyPr/>
          <a:lstStyle/>
          <a:p>
            <a:r>
              <a:rPr lang="en-US" altLang="en-US" dirty="0"/>
              <a:t>GenevaERS</a:t>
            </a:r>
            <a:r>
              <a:rPr altLang="en-US" dirty="0"/>
              <a:t> Workbench Examples</a:t>
            </a:r>
          </a:p>
        </p:txBody>
      </p:sp>
      <p:sp>
        <p:nvSpPr>
          <p:cNvPr id="11269" name="Text Box 5">
            <a:extLst>
              <a:ext uri="{FF2B5EF4-FFF2-40B4-BE49-F238E27FC236}">
                <a16:creationId xmlns:a16="http://schemas.microsoft.com/office/drawing/2014/main" id="{BC37A65C-71B3-8F40-89C7-64B61D9C7079}"/>
              </a:ext>
            </a:extLst>
          </p:cNvPr>
          <p:cNvSpPr txBox="1">
            <a:spLocks noChangeArrowheads="1"/>
          </p:cNvSpPr>
          <p:nvPr/>
        </p:nvSpPr>
        <p:spPr bwMode="auto">
          <a:xfrm>
            <a:off x="1739900" y="3278188"/>
            <a:ext cx="1062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Navigator</a:t>
            </a:r>
          </a:p>
          <a:p>
            <a:pPr algn="ctr" eaLnBrk="1" hangingPunct="1">
              <a:lnSpc>
                <a:spcPct val="100000"/>
              </a:lnSpc>
              <a:buClr>
                <a:schemeClr val="accent2"/>
              </a:buClr>
              <a:buFont typeface="Wingdings" pitchFamily="2" charset="2"/>
              <a:buNone/>
            </a:pPr>
            <a:r>
              <a:rPr lang="en-US" altLang="en-US" sz="1800" b="1">
                <a:solidFill>
                  <a:srgbClr val="3366FF"/>
                </a:solidFill>
              </a:rPr>
              <a:t>Area</a:t>
            </a:r>
          </a:p>
        </p:txBody>
      </p:sp>
      <p:sp>
        <p:nvSpPr>
          <p:cNvPr id="11270" name="Text Box 6">
            <a:extLst>
              <a:ext uri="{FF2B5EF4-FFF2-40B4-BE49-F238E27FC236}">
                <a16:creationId xmlns:a16="http://schemas.microsoft.com/office/drawing/2014/main" id="{D52E8B2D-E872-8B41-BBF5-FBF780BE5706}"/>
              </a:ext>
            </a:extLst>
          </p:cNvPr>
          <p:cNvSpPr txBox="1">
            <a:spLocks noChangeArrowheads="1"/>
          </p:cNvSpPr>
          <p:nvPr/>
        </p:nvSpPr>
        <p:spPr bwMode="auto">
          <a:xfrm>
            <a:off x="128588" y="1093788"/>
            <a:ext cx="1062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a:solidFill>
                  <a:srgbClr val="3366FF"/>
                </a:solidFill>
              </a:rPr>
              <a:t>Toolbar</a:t>
            </a:r>
          </a:p>
        </p:txBody>
      </p:sp>
      <p:sp>
        <p:nvSpPr>
          <p:cNvPr id="11271" name="Line 7">
            <a:extLst>
              <a:ext uri="{FF2B5EF4-FFF2-40B4-BE49-F238E27FC236}">
                <a16:creationId xmlns:a16="http://schemas.microsoft.com/office/drawing/2014/main" id="{057D2189-6A32-1D46-8378-2D9C88436665}"/>
              </a:ext>
            </a:extLst>
          </p:cNvPr>
          <p:cNvSpPr>
            <a:spLocks noChangeShapeType="1"/>
          </p:cNvSpPr>
          <p:nvPr/>
        </p:nvSpPr>
        <p:spPr bwMode="auto">
          <a:xfrm flipV="1">
            <a:off x="1360488" y="1338263"/>
            <a:ext cx="2505075" cy="30162"/>
          </a:xfrm>
          <a:prstGeom prst="line">
            <a:avLst/>
          </a:prstGeom>
          <a:noFill/>
          <a:ln w="19050">
            <a:solidFill>
              <a:srgbClr val="3366FF"/>
            </a:solidFill>
            <a:prstDash val="dash"/>
            <a:round/>
            <a:headEnd/>
            <a:tailEnd/>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1272" name="AutoShape 9">
            <a:extLst>
              <a:ext uri="{FF2B5EF4-FFF2-40B4-BE49-F238E27FC236}">
                <a16:creationId xmlns:a16="http://schemas.microsoft.com/office/drawing/2014/main" id="{D84F995F-F883-BB4F-ACBB-5FF9159C4CF0}"/>
              </a:ext>
            </a:extLst>
          </p:cNvPr>
          <p:cNvSpPr>
            <a:spLocks/>
          </p:cNvSpPr>
          <p:nvPr/>
        </p:nvSpPr>
        <p:spPr bwMode="auto">
          <a:xfrm>
            <a:off x="1284288" y="1176338"/>
            <a:ext cx="76200" cy="188912"/>
          </a:xfrm>
          <a:prstGeom prst="leftBrace">
            <a:avLst>
              <a:gd name="adj1" fmla="val 20660"/>
              <a:gd name="adj2" fmla="val 50000"/>
            </a:avLst>
          </a:prstGeom>
          <a:noFill/>
          <a:ln w="1905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1273" name="Text Box 10">
            <a:extLst>
              <a:ext uri="{FF2B5EF4-FFF2-40B4-BE49-F238E27FC236}">
                <a16:creationId xmlns:a16="http://schemas.microsoft.com/office/drawing/2014/main" id="{3169E0EF-37E0-C54E-B8F8-C1FF6E265FF5}"/>
              </a:ext>
            </a:extLst>
          </p:cNvPr>
          <p:cNvSpPr txBox="1">
            <a:spLocks noChangeArrowheads="1"/>
          </p:cNvSpPr>
          <p:nvPr/>
        </p:nvSpPr>
        <p:spPr bwMode="auto">
          <a:xfrm>
            <a:off x="4984750" y="2574925"/>
            <a:ext cx="1744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Editor Area</a:t>
            </a:r>
            <a:r>
              <a:rPr lang="en-US" altLang="en-US" sz="1800" b="1">
                <a:solidFill>
                  <a:srgbClr val="FF0000"/>
                </a:solidFill>
              </a:rPr>
              <a:t> </a:t>
            </a:r>
          </a:p>
        </p:txBody>
      </p:sp>
      <p:sp>
        <p:nvSpPr>
          <p:cNvPr id="11274" name="Text Box 11">
            <a:extLst>
              <a:ext uri="{FF2B5EF4-FFF2-40B4-BE49-F238E27FC236}">
                <a16:creationId xmlns:a16="http://schemas.microsoft.com/office/drawing/2014/main" id="{A0565E7E-5065-6343-BEC3-8A91A57EA31A}"/>
              </a:ext>
            </a:extLst>
          </p:cNvPr>
          <p:cNvSpPr txBox="1">
            <a:spLocks noChangeArrowheads="1"/>
          </p:cNvSpPr>
          <p:nvPr/>
        </p:nvSpPr>
        <p:spPr bwMode="auto">
          <a:xfrm>
            <a:off x="4743450" y="5073650"/>
            <a:ext cx="2276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800" b="1">
                <a:solidFill>
                  <a:srgbClr val="3366FF"/>
                </a:solidFill>
              </a:rPr>
              <a:t>Metadata List Area</a:t>
            </a:r>
          </a:p>
        </p:txBody>
      </p:sp>
      <p:sp>
        <p:nvSpPr>
          <p:cNvPr id="11276" name="Text Box 13">
            <a:extLst>
              <a:ext uri="{FF2B5EF4-FFF2-40B4-BE49-F238E27FC236}">
                <a16:creationId xmlns:a16="http://schemas.microsoft.com/office/drawing/2014/main" id="{BC33A149-656B-644E-ACEB-E03747B5172A}"/>
              </a:ext>
            </a:extLst>
          </p:cNvPr>
          <p:cNvSpPr txBox="1">
            <a:spLocks noChangeArrowheads="1"/>
          </p:cNvSpPr>
          <p:nvPr/>
        </p:nvSpPr>
        <p:spPr bwMode="auto">
          <a:xfrm>
            <a:off x="207963" y="712788"/>
            <a:ext cx="835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rIns="0">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r>
              <a:rPr lang="en-US" altLang="en-US" sz="1800">
                <a:solidFill>
                  <a:srgbClr val="3366FF"/>
                </a:solidFill>
              </a:rPr>
              <a:t>Menus</a:t>
            </a:r>
          </a:p>
        </p:txBody>
      </p:sp>
      <p:cxnSp>
        <p:nvCxnSpPr>
          <p:cNvPr id="11277" name="AutoShape 14">
            <a:extLst>
              <a:ext uri="{FF2B5EF4-FFF2-40B4-BE49-F238E27FC236}">
                <a16:creationId xmlns:a16="http://schemas.microsoft.com/office/drawing/2014/main" id="{65E6C727-BD36-E544-8744-F77639D0559F}"/>
              </a:ext>
            </a:extLst>
          </p:cNvPr>
          <p:cNvCxnSpPr>
            <a:cxnSpLocks noChangeShapeType="1"/>
          </p:cNvCxnSpPr>
          <p:nvPr/>
        </p:nvCxnSpPr>
        <p:spPr bwMode="auto">
          <a:xfrm>
            <a:off x="1119188" y="892175"/>
            <a:ext cx="311150" cy="176213"/>
          </a:xfrm>
          <a:prstGeom prst="bentConnector3">
            <a:avLst>
              <a:gd name="adj1" fmla="val 50000"/>
            </a:avLst>
          </a:prstGeom>
          <a:noFill/>
          <a:ln w="19050">
            <a:solidFill>
              <a:srgbClr val="3366FF"/>
            </a:solidFill>
            <a:miter lim="800000"/>
            <a:headEnd/>
            <a:tailEnd/>
          </a:ln>
          <a:extLst>
            <a:ext uri="{909E8E84-426E-40DD-AFC4-6F175D3DCCD1}">
              <a14:hiddenFill xmlns:a14="http://schemas.microsoft.com/office/drawing/2010/main">
                <a:noFill/>
              </a14:hiddenFill>
            </a:ext>
          </a:extLst>
        </p:spPr>
      </p:cxnSp>
      <p:sp>
        <p:nvSpPr>
          <p:cNvPr id="11278" name="Line 15">
            <a:extLst>
              <a:ext uri="{FF2B5EF4-FFF2-40B4-BE49-F238E27FC236}">
                <a16:creationId xmlns:a16="http://schemas.microsoft.com/office/drawing/2014/main" id="{F6A7D00B-7CD6-524C-945F-CA5A0A48197A}"/>
              </a:ext>
            </a:extLst>
          </p:cNvPr>
          <p:cNvSpPr>
            <a:spLocks noChangeShapeType="1"/>
          </p:cNvSpPr>
          <p:nvPr/>
        </p:nvSpPr>
        <p:spPr bwMode="auto">
          <a:xfrm flipV="1">
            <a:off x="1347788" y="1163638"/>
            <a:ext cx="2514600" cy="12700"/>
          </a:xfrm>
          <a:prstGeom prst="line">
            <a:avLst/>
          </a:prstGeom>
          <a:noFill/>
          <a:ln w="19050">
            <a:solidFill>
              <a:srgbClr val="3366FF"/>
            </a:solidFill>
            <a:prstDash val="dash"/>
            <a:round/>
            <a:headEnd/>
            <a:tailEnd/>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1279" name="AutoShape 16">
            <a:extLst>
              <a:ext uri="{FF2B5EF4-FFF2-40B4-BE49-F238E27FC236}">
                <a16:creationId xmlns:a16="http://schemas.microsoft.com/office/drawing/2014/main" id="{901771D7-2AFA-9F4F-8BC3-2B9DDECD7A96}"/>
              </a:ext>
            </a:extLst>
          </p:cNvPr>
          <p:cNvSpPr>
            <a:spLocks/>
          </p:cNvSpPr>
          <p:nvPr/>
        </p:nvSpPr>
        <p:spPr bwMode="auto">
          <a:xfrm>
            <a:off x="1423988" y="1044575"/>
            <a:ext cx="76200" cy="112713"/>
          </a:xfrm>
          <a:prstGeom prst="leftBrace">
            <a:avLst>
              <a:gd name="adj1" fmla="val 12326"/>
              <a:gd name="adj2" fmla="val 50000"/>
            </a:avLst>
          </a:prstGeom>
          <a:noFill/>
          <a:ln w="1905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1280" name="Rectangle 17">
            <a:extLst>
              <a:ext uri="{FF2B5EF4-FFF2-40B4-BE49-F238E27FC236}">
                <a16:creationId xmlns:a16="http://schemas.microsoft.com/office/drawing/2014/main" id="{EE6A5448-EF8B-CA44-8F7A-E5CCC9E80DA2}"/>
              </a:ext>
            </a:extLst>
          </p:cNvPr>
          <p:cNvSpPr>
            <a:spLocks noChangeArrowheads="1"/>
          </p:cNvSpPr>
          <p:nvPr/>
        </p:nvSpPr>
        <p:spPr bwMode="auto">
          <a:xfrm>
            <a:off x="1576388" y="835025"/>
            <a:ext cx="1416050" cy="5356225"/>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1281" name="Rectangle 18">
            <a:extLst>
              <a:ext uri="{FF2B5EF4-FFF2-40B4-BE49-F238E27FC236}">
                <a16:creationId xmlns:a16="http://schemas.microsoft.com/office/drawing/2014/main" id="{F6F843B8-4204-734E-855B-B06309750095}"/>
              </a:ext>
            </a:extLst>
          </p:cNvPr>
          <p:cNvSpPr>
            <a:spLocks noChangeArrowheads="1"/>
          </p:cNvSpPr>
          <p:nvPr/>
        </p:nvSpPr>
        <p:spPr bwMode="auto">
          <a:xfrm>
            <a:off x="3067050" y="4468813"/>
            <a:ext cx="5800725" cy="1744662"/>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1282" name="Rectangle 19">
            <a:extLst>
              <a:ext uri="{FF2B5EF4-FFF2-40B4-BE49-F238E27FC236}">
                <a16:creationId xmlns:a16="http://schemas.microsoft.com/office/drawing/2014/main" id="{06F4CA85-6EA6-2248-94A8-CF448FB7A75D}"/>
              </a:ext>
            </a:extLst>
          </p:cNvPr>
          <p:cNvSpPr>
            <a:spLocks noChangeArrowheads="1"/>
          </p:cNvSpPr>
          <p:nvPr/>
        </p:nvSpPr>
        <p:spPr bwMode="auto">
          <a:xfrm>
            <a:off x="3067050" y="835025"/>
            <a:ext cx="5800725" cy="3525838"/>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1286" name="PPTShape_0">
            <a:extLst>
              <a:ext uri="{FF2B5EF4-FFF2-40B4-BE49-F238E27FC236}">
                <a16:creationId xmlns:a16="http://schemas.microsoft.com/office/drawing/2014/main" id="{564E4F9F-9043-8841-AA77-2BE547161BF8}"/>
              </a:ext>
            </a:extLst>
          </p:cNvPr>
          <p:cNvSpPr>
            <a:spLocks noChangeShapeType="1"/>
          </p:cNvSpPr>
          <p:nvPr/>
        </p:nvSpPr>
        <p:spPr bwMode="auto">
          <a:xfrm flipV="1">
            <a:off x="1500188" y="1044575"/>
            <a:ext cx="2286000" cy="0"/>
          </a:xfrm>
          <a:prstGeom prst="line">
            <a:avLst/>
          </a:prstGeom>
          <a:noFill/>
          <a:ln w="19050">
            <a:solidFill>
              <a:srgbClr val="3366FF"/>
            </a:solidFill>
            <a:prstDash val="dash"/>
            <a:round/>
            <a:headEnd/>
            <a:tailEnd/>
          </a:ln>
          <a:extLst>
            <a:ext uri="{909E8E84-426E-40DD-AFC4-6F175D3DCCD1}">
              <a14:hiddenFill xmlns:a14="http://schemas.microsoft.com/office/drawing/2010/main">
                <a:noFill/>
              </a14:hiddenFill>
            </a:ext>
          </a:extLst>
        </p:spPr>
        <p:txBody>
          <a:bodyPr wrap="none" lIns="0" rIns="0" anchor="ctr"/>
          <a:lstStyle/>
          <a:p>
            <a:endParaRPr lang="en-US"/>
          </a:p>
        </p:txBody>
      </p:sp>
      <p:cxnSp>
        <p:nvCxnSpPr>
          <p:cNvPr id="11289" name="PPTShape_1">
            <a:extLst>
              <a:ext uri="{FF2B5EF4-FFF2-40B4-BE49-F238E27FC236}">
                <a16:creationId xmlns:a16="http://schemas.microsoft.com/office/drawing/2014/main" id="{585C2D2B-3870-A641-8FBC-42124B6C42A7}"/>
              </a:ext>
            </a:extLst>
          </p:cNvPr>
          <p:cNvCxnSpPr>
            <a:cxnSpLocks noChangeShapeType="1"/>
          </p:cNvCxnSpPr>
          <p:nvPr/>
        </p:nvCxnSpPr>
        <p:spPr bwMode="auto">
          <a:xfrm flipV="1">
            <a:off x="1119188" y="1273175"/>
            <a:ext cx="155575" cy="53975"/>
          </a:xfrm>
          <a:prstGeom prst="bentConnector3">
            <a:avLst>
              <a:gd name="adj1" fmla="val 53060"/>
            </a:avLst>
          </a:prstGeom>
          <a:noFill/>
          <a:ln w="19050">
            <a:solidFill>
              <a:srgbClr val="3366FF"/>
            </a:solidFill>
            <a:miter lim="800000"/>
            <a:headEnd/>
            <a:tailEnd/>
          </a:ln>
          <a:extLst>
            <a:ext uri="{909E8E84-426E-40DD-AFC4-6F175D3DCCD1}">
              <a14:hiddenFill xmlns:a14="http://schemas.microsoft.com/office/drawing/2010/main">
                <a:noFill/>
              </a14:hiddenFill>
            </a:ext>
          </a:extLst>
        </p:spPr>
      </p:cxnSp>
      <p:pic>
        <p:nvPicPr>
          <p:cNvPr id="2" name="Online Media 1" descr="Mod1slide9.mp3">
            <a:hlinkClick r:id="" action="ppaction://media"/>
            <a:extLst>
              <a:ext uri="{FF2B5EF4-FFF2-40B4-BE49-F238E27FC236}">
                <a16:creationId xmlns:a16="http://schemas.microsoft.com/office/drawing/2014/main" id="{79C04E01-F1B5-7049-9971-1903FEEBE5F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439333" y="365601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3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ATION_PLAYLIST_COUNT" val="0"/>
  <p:tag name="PRESENTATION_PRESENTER_SLIDE_LEVEL" val="0"/>
  <p:tag name="ARTICULATE_PROJECT_OPEN" val="1"/>
  <p:tag name="ARTICULATE_PRESENTER_VERSION" val="6"/>
  <p:tag name="PUBLISH_TITLE" val="M01 - Introduction to SAFR Views"/>
  <p:tag name="ARTICULATE_PUBLISH_PATH" val="C:\$User\Articulates\SAFR Articulates\Mod01\final articulate"/>
  <p:tag name="ARTICULATE_LOGO" val="IBM_logoR_blue_light_blue_bkg.jpg"/>
  <p:tag name="ARTICULATE_PRESENTER" val="(None selected)"/>
  <p:tag name="ARTICULATE_PRESENTER_GUID" val="9869030842"/>
  <p:tag name="ARTICULATE_LMS" val="0"/>
  <p:tag name="ARTICULATE_TEMPLATE" val="SAFR"/>
  <p:tag name="ARTICULATE_TEMPLATE_GUID" val="a5ee611b-5eae-47fb-9a3d-7a9a41c4a5fd"/>
  <p:tag name="LMS_PUBLISH" val="No"/>
  <p:tag name="PRESENTER_PREVIEW_MODE" val="0"/>
  <p:tag name="PRESENTER_PREVIEW_START" val="1"/>
  <p:tag name="PLAYERLOGOHEIGHT" val="56"/>
  <p:tag name="PLAYERLOGOWIDTH" val="144"/>
  <p:tag name="LAUNCHINNEWWINDOW" val="0"/>
  <p:tag name="LASTPUBLISHED" val="C:\$User\Articulates\SAFR Articulates\Mod01\final articulate\M01 - Introduction to SAFR Views\player.html"/>
</p:tagLst>
</file>

<file path=ppt/tags/tag10.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06.wav"/>
  <p:tag name="AUDIO_ID" val="418"/>
  <p:tag name="ELAPSEDTIME" val="19.671"/>
  <p:tag name="ARTICULATE_SLIDE_GUID" val="7eca07fa-8f51-44df-b755-8e2ab47bdaaa"/>
  <p:tag name="ARTICULATE_SLIDE_NAV" val="6"/>
</p:tagLst>
</file>

<file path=ppt/tags/tag11.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RTICULATE_SLIDE_GUID" val="2f86c163-65b3-489d-a27b-f25dcac70f7c"/>
  <p:tag name="AUDIO_IMPORT" val="C:\$User\Articulates\SAFR Articulates\Mod01\audio\SAFR_M1_07.wav"/>
  <p:tag name="AUDIO_ID" val="361"/>
  <p:tag name="ELAPSEDTIME" val="69.251"/>
  <p:tag name="ARTICULATE_SLIDE_NAV" val="7"/>
</p:tagLst>
</file>

<file path=ppt/tags/tag12.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08.wav"/>
  <p:tag name="AUDIO_ID" val="419"/>
  <p:tag name="ELAPSEDTIME" val="30.198"/>
  <p:tag name="ARTICULATE_SLIDE_GUID" val="440785e9-bf51-4c2e-aa3c-2042b87c42fa"/>
  <p:tag name="ARTICULATE_SLIDE_NAV" val="8"/>
</p:tagLst>
</file>

<file path=ppt/tags/tag1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yWWEvTLt_files\slide0001_image001.jpg"/>
</p:tagLst>
</file>

<file path=ppt/tags/tag14.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09.wav"/>
  <p:tag name="AUDIO_ID" val="362"/>
  <p:tag name="ELAPSEDTIME" val="30.172"/>
  <p:tag name="ARTICULATE_SLIDE_GUID" val="ddabd8a0-21b1-4a41-8d99-506a85a46aef"/>
  <p:tag name="ARTICULATE_SLIDE_NAV" val="9"/>
</p:tagLst>
</file>

<file path=ppt/tags/tag1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NaUqSpS0_files\slide0001_image001.jpg"/>
</p:tagLst>
</file>

<file path=ppt/tags/tag16.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10.wav"/>
  <p:tag name="AUDIO_ID" val="363"/>
  <p:tag name="ELAPSEDTIME" val="20.219"/>
  <p:tag name="ARTICULATE_SLIDE_GUID" val="42efd41c-f396-4dbd-8aeb-b249edc1eb49"/>
  <p:tag name="ARTICULATE_SLIDE_NAV" val="10"/>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U1oxyiVn_files\slide0001_image001.jpg"/>
</p:tagLst>
</file>

<file path=ppt/tags/tag18.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11.wav"/>
  <p:tag name="AUDIO_ID" val="364"/>
  <p:tag name="ELAPSEDTIME" val="17.973"/>
  <p:tag name="ARTICULATE_SLIDE_GUID" val="8d948f86-d634-44c8-b033-6c6346696d76"/>
  <p:tag name="ARTICULATE_SLIDE_NAV" val="11"/>
</p:tagLst>
</file>

<file path=ppt/tags/tag1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lRkX0IkB_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0.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12.wav"/>
  <p:tag name="AUDIO_ID" val="368"/>
  <p:tag name="ELAPSEDTIME" val="21.055"/>
  <p:tag name="ARTICULATE_SLIDE_GUID" val="5b5e4220-dd4b-4219-9c38-ede535a7ebf0"/>
  <p:tag name="ARTICULATE_SLIDE_NAV" val="12"/>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BVj9XerI_files\slide0001_image001.jpg"/>
</p:tagLst>
</file>

<file path=ppt/tags/tag22.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13.wav"/>
  <p:tag name="AUDIO_ID" val="369"/>
  <p:tag name="ELAPSEDTIME" val="9.039"/>
  <p:tag name="ARTICULATE_SLIDE_GUID" val="eb3cd6e2-eaaf-4268-8a8d-7c6ad658136e"/>
  <p:tag name="ARTICULATE_SLIDE_NAV" val="13"/>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CRqwfhSI_files\slide0001_image001.jpg"/>
</p:tagLst>
</file>

<file path=ppt/tags/tag24.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14.wav"/>
  <p:tag name="AUDIO_ID" val="370"/>
  <p:tag name="ELAPSEDTIME" val="12.356"/>
  <p:tag name="ARTICULATE_SLIDE_GUID" val="10e93a7f-8c87-403f-9ca3-b2cdf3323a99"/>
  <p:tag name="ARTICULATE_SLIDE_NAV" val="14"/>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PKgy1Jee_files\slide0001_image001.jpg"/>
</p:tagLst>
</file>

<file path=ppt/tags/tag2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g7SHCT2o_files\slide0001_image001.png"/>
</p:tagLst>
</file>

<file path=ppt/tags/tag27.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15.wav"/>
  <p:tag name="AUDIO_ID" val="374"/>
  <p:tag name="ELAPSEDTIME" val="14.577"/>
  <p:tag name="ARTICULATE_SLIDE_GUID" val="441e37f1-401b-4045-8e6d-3fad8448a8d2"/>
  <p:tag name="ARTICULATE_SLIDE_NAV" val="15"/>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yThYQfpM_files\slide0001_image001.jpg"/>
</p:tagLst>
</file>

<file path=ppt/tags/tag2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vnFS1rE8_files\slide0001_image001.png"/>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5bd8eee0-c07b-4260-bfb4-f57e3e7e937f"/>
  <p:tag name="ARTICULATE_SLIDE_PAUSE" val="1"/>
  <p:tag name="ARTICULATE_NAV_LEVEL" val="1"/>
  <p:tag name="ARTICULATE_PLAYLIST_ID" val="-1"/>
  <p:tag name="ARTICULATE_LOCK_SLIDE" val="0"/>
  <p:tag name="AUDIO_IMPORT" val="C:\$User\Articulates\SAFR Articulates\Mod01\audio\SAFR_M1_01.wav"/>
  <p:tag name="AUDIO_ID" val="256"/>
  <p:tag name="ELAPSEDTIME" val="15.413"/>
  <p:tag name="ARTICULATE_SLIDE_NAV" val="1"/>
</p:tagLst>
</file>

<file path=ppt/tags/tag30.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16.wav"/>
  <p:tag name="AUDIO_ID" val="375"/>
  <p:tag name="ELAPSEDTIME" val="8.673"/>
  <p:tag name="ARTICULATE_SLIDE_GUID" val="e2e21087-7757-478b-8245-6f1552461097"/>
  <p:tag name="ARTICULATE_SLIDE_NAV" val="16"/>
</p:tagLst>
</file>

<file path=ppt/tags/tag3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obUhS9aQ_files\slide0001_image001.jpg"/>
</p:tagLst>
</file>

<file path=ppt/tags/tag32.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17.wav"/>
  <p:tag name="AUDIO_ID" val="376"/>
  <p:tag name="ELAPSEDTIME" val="15.961"/>
  <p:tag name="ARTICULATE_SLIDE_GUID" val="10d16887-b8ac-46fa-b271-62cb73d864b3"/>
  <p:tag name="ARTICULATE_SLIDE_NAV" val="17"/>
</p:tagLst>
</file>

<file path=ppt/tags/tag3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GxKWxlPx_files\slide0001_image001.jpg"/>
</p:tagLst>
</file>

<file path=ppt/tags/tag34.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18.wav"/>
  <p:tag name="AUDIO_ID" val="380"/>
  <p:tag name="ELAPSEDTIME" val="14.995"/>
  <p:tag name="ARTICULATE_SLIDE_GUID" val="350c051d-0849-47ec-a8f2-c56b9900f1f9"/>
  <p:tag name="ARTICULATE_SLIDE_NAV" val="18"/>
</p:tagLst>
</file>

<file path=ppt/tags/tag3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wvItvX2I_files\slide0001_image001.jpg"/>
</p:tagLst>
</file>

<file path=ppt/tags/tag3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1VATezmg_files\slide0001_image001.png"/>
</p:tagLst>
</file>

<file path=ppt/tags/tag37.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19.wav"/>
  <p:tag name="AUDIO_ID" val="381"/>
  <p:tag name="ELAPSEDTIME" val="17.189"/>
  <p:tag name="ARTICULATE_SLIDE_GUID" val="667bc7b6-695f-479a-8e9c-88cf97a9a851"/>
  <p:tag name="ARTICULATE_SLIDE_NAV" val="19"/>
</p:tagLst>
</file>

<file path=ppt/tags/tag3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JuAtA9HF_files\slide0001_image001.jpg"/>
</p:tagLst>
</file>

<file path=ppt/tags/tag3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OprWDG87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9c07966b-4e6b-4719-8401-97f758f544fd"/>
  <p:tag name="ARTICULATE_SLIDE_PAUSE" val="1"/>
  <p:tag name="ARTICULATE_NAV_LEVEL" val="1"/>
  <p:tag name="ARTICULATE_PLAYLIST_ID" val="-1"/>
  <p:tag name="ARTICULATE_LOCK_SLIDE" val="0"/>
  <p:tag name="AUDIO_IMPORT" val="C:\$User\Articulates\SAFR Articulates\Mod01\audio\SAFR_M1_02.wav"/>
  <p:tag name="AUDIO_ID" val="278"/>
  <p:tag name="ELAPSEDTIME" val="23.929"/>
  <p:tag name="ARTICULATE_SLIDE_NAV" val="2"/>
</p:tagLst>
</file>

<file path=ppt/tags/tag40.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20.wav"/>
  <p:tag name="AUDIO_ID" val="382"/>
  <p:tag name="ELAPSEDTIME" val="36.885"/>
  <p:tag name="ARTICULATE_SLIDE_GUID" val="8851ca44-8d28-4a00-9e25-8820220b9a91"/>
  <p:tag name="ARTICULATE_SLIDE_NAV" val="20"/>
</p:tagLst>
</file>

<file path=ppt/tags/tag4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PnrdO9Bk_files\slide0001_image001.jpg"/>
</p:tagLst>
</file>

<file path=ppt/tags/tag4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E0Ly38L2_files\slide0001_image001.png"/>
</p:tagLst>
</file>

<file path=ppt/tags/tag4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LKFaCiVo_files\slide0001_image001.png"/>
</p:tagLst>
</file>

<file path=ppt/tags/tag44.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21.wav"/>
  <p:tag name="AUDIO_ID" val="386"/>
  <p:tag name="ELAPSEDTIME" val="11.547"/>
  <p:tag name="ARTICULATE_SLIDE_GUID" val="729ad8da-1ca4-4eed-8171-4bb2a9508cb2"/>
  <p:tag name="ARTICULATE_SLIDE_NAV" val="21"/>
</p:tagLst>
</file>

<file path=ppt/tags/tag4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Cj8flfnb_files\slide0001_image001.jpg"/>
</p:tagLst>
</file>

<file path=ppt/tags/tag4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6LLqj7Eo_files\slide0001_image001.png"/>
</p:tagLst>
</file>

<file path=ppt/tags/tag47.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22.wav"/>
  <p:tag name="AUDIO_ID" val="417"/>
  <p:tag name="ELAPSEDTIME" val="9.274"/>
  <p:tag name="ARTICULATE_SLIDE_GUID" val="08e580fd-7922-4b06-8feb-b9fc2da75ad1"/>
  <p:tag name="ARTICULATE_SLIDE_NAV" val="22"/>
</p:tagLst>
</file>

<file path=ppt/tags/tag4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ruDZaZyJ_files\slide0001_image001.jpg"/>
</p:tagLst>
</file>

<file path=ppt/tags/tag4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CsJILKRc_files\slide0001_image001.png"/>
</p:tagLst>
</file>

<file path=ppt/tags/tag5.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03.wav"/>
  <p:tag name="AUDIO_ID" val="357"/>
  <p:tag name="ELAPSEDTIME" val="17.894"/>
  <p:tag name="ARTICULATE_SLIDE_GUID" val="278c8bbe-57bb-418d-b2fd-209c42c98713"/>
  <p:tag name="ARTICULATE_SLIDE_NAV" val="3"/>
</p:tagLst>
</file>

<file path=ppt/tags/tag50.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23.wav"/>
  <p:tag name="AUDIO_ID" val="387"/>
  <p:tag name="ELAPSEDTIME" val="18.495"/>
  <p:tag name="ARTICULATE_SLIDE_GUID" val="995526eb-42f1-4ce1-89be-3e170f6d8301"/>
  <p:tag name="ARTICULATE_SLIDE_NAV" val="23"/>
</p:tagLst>
</file>

<file path=ppt/tags/tag51.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24.wav"/>
  <p:tag name="AUDIO_ID" val="388"/>
  <p:tag name="ELAPSEDTIME" val="17.372"/>
  <p:tag name="ARTICULATE_SLIDE_GUID" val="5f37cae9-51fb-46b1-b304-6b4b20bfd0d5"/>
  <p:tag name="ARTICULATE_SLIDE_NAV" val="24"/>
</p:tagLst>
</file>

<file path=ppt/tags/tag52.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25.wav"/>
  <p:tag name="AUDIO_ID" val="392"/>
  <p:tag name="ELAPSEDTIME" val="11.207"/>
  <p:tag name="ARTICULATE_SLIDE_GUID" val="f0cadd98-a671-4271-8342-462133be09a1"/>
  <p:tag name="ARTICULATE_SLIDE_NAV" val="25"/>
</p:tagLst>
</file>

<file path=ppt/tags/tag53.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26.wav"/>
  <p:tag name="AUDIO_ID" val="420"/>
  <p:tag name="ELAPSEDTIME" val="19.618"/>
  <p:tag name="ARTICULATE_SLIDE_GUID" val="9e5cd085-b346-48f7-8bc2-d39a70730209"/>
  <p:tag name="ARTICULATE_SLIDE_NAV" val="26"/>
</p:tagLst>
</file>

<file path=ppt/tags/tag54.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27.wav"/>
  <p:tag name="AUDIO_ID" val="393"/>
  <p:tag name="ELAPSEDTIME" val="18.417"/>
  <p:tag name="ARTICULATE_SLIDE_GUID" val="fe697470-a7c9-47f3-9d2b-d1413620066a"/>
  <p:tag name="ARTICULATE_SLIDE_NAV" val="27"/>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MmWyUUEV_files\slide0001_image001.jpg"/>
</p:tagLst>
</file>

<file path=ppt/tags/tag56.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28.wav"/>
  <p:tag name="AUDIO_ID" val="397"/>
  <p:tag name="ELAPSEDTIME" val="5.982"/>
  <p:tag name="ARTICULATE_SLIDE_GUID" val="564cbbdf-6d27-4929-b7e6-c043909a9a22"/>
  <p:tag name="ARTICULATE_SLIDE_NAV" val="28"/>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BsTJmcsR_files\slide0001_image001.jpg"/>
</p:tagLst>
</file>

<file path=ppt/tags/tag58.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29.wav"/>
  <p:tag name="AUDIO_ID" val="398"/>
  <p:tag name="ELAPSEDTIME" val="22.544"/>
  <p:tag name="ARTICULATE_SLIDE_GUID" val="02d99f42-6cab-492e-89c5-ea0643858427"/>
  <p:tag name="ARTICULATE_SLIDE_NAV" val="29"/>
</p:tagLst>
</file>

<file path=ppt/tags/tag5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bPUTkPNJ_files\slide0001_image001.jp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aVtizxrA_files\slide0001_image001.jpg"/>
</p:tagLst>
</file>

<file path=ppt/tags/tag60.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30.wav"/>
  <p:tag name="AUDIO_ID" val="399"/>
  <p:tag name="ELAPSEDTIME" val="14.812"/>
  <p:tag name="ARTICULATE_SLIDE_GUID" val="14542daa-b341-4719-90fd-f5b0b2eb9a1d"/>
  <p:tag name="ARTICULATE_SLIDE_NAV" val="30"/>
</p:tagLst>
</file>

<file path=ppt/tags/tag6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csZjR1bX_files\slide0001_image001.jpg"/>
</p:tagLst>
</file>

<file path=ppt/tags/tag62.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31.wav"/>
  <p:tag name="AUDIO_ID" val="400"/>
  <p:tag name="ELAPSEDTIME" val="20.768"/>
  <p:tag name="ARTICULATE_SLIDE_GUID" val="b3a092b2-47fa-4394-b0b3-f7e65c8569ae"/>
  <p:tag name="ARTICULATE_SLIDE_NAV" val="31"/>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SvfguavR_files\slide0001_image001.jpg"/>
</p:tagLst>
</file>

<file path=ppt/tags/tag64.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32.wav"/>
  <p:tag name="AUDIO_ID" val="405"/>
  <p:tag name="ELAPSEDTIME" val="11.782"/>
  <p:tag name="ARTICULATE_SLIDE_GUID" val="3a8045c0-a70d-4950-af72-f4bda3355d96"/>
  <p:tag name="ARTICULATE_SLIDE_NAV" val="32"/>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3OTfjoFZ_files\slide0001_image001.jpg"/>
</p:tagLst>
</file>

<file path=ppt/tags/tag66.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33.wav"/>
  <p:tag name="AUDIO_ID" val="406"/>
  <p:tag name="ELAPSEDTIME" val="15.935"/>
  <p:tag name="ARTICULATE_SLIDE_GUID" val="6f47cacb-22ae-4883-b2bc-e5d7109ceb24"/>
  <p:tag name="ARTICULATE_SLIDE_NAV" val="33"/>
</p:tagLst>
</file>

<file path=ppt/tags/tag6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c8x1Ebsc_files\slide0001_image001.jpg"/>
</p:tagLst>
</file>

<file path=ppt/tags/tag68.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34.wav"/>
  <p:tag name="AUDIO_ID" val="407"/>
  <p:tag name="ELAPSEDTIME" val="8.699"/>
  <p:tag name="ARTICULATE_SLIDE_GUID" val="dd8cf0b5-6108-40f3-a904-9cdaf0a433ae"/>
  <p:tag name="ARTICULATE_SLIDE_NAV" val="34"/>
</p:tagLst>
</file>

<file path=ppt/tags/tag6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ZUJnMrHw_files\slide0001_image001.jpg"/>
</p:tagLst>
</file>

<file path=ppt/tags/tag7.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04.wav"/>
  <p:tag name="AUDIO_ID" val="359"/>
  <p:tag name="ELAPSEDTIME" val="31.217"/>
  <p:tag name="ARTICULATE_SLIDE_GUID" val="4c4e0a79-5105-4a11-aa4b-2ffa23d3263b"/>
  <p:tag name="ARTICULATE_SLIDE_NAV" val="4"/>
</p:tagLst>
</file>

<file path=ppt/tags/tag70.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35.wav"/>
  <p:tag name="AUDIO_ID" val="413"/>
  <p:tag name="ELAPSEDTIME" val="9.274"/>
  <p:tag name="ARTICULATE_SLIDE_GUID" val="4f8cc802-95d6-4ddd-9559-34ac5fd8100b"/>
  <p:tag name="ARTICULATE_SLIDE_NAV" val="35"/>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385L8HkJ_files\slide0001_image001.jpg"/>
</p:tagLst>
</file>

<file path=ppt/tags/tag72.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36.wav"/>
  <p:tag name="AUDIO_ID" val="414"/>
  <p:tag name="ELAPSEDTIME" val="10.005"/>
  <p:tag name="ARTICULATE_SLIDE_GUID" val="71f6c771-23f9-4371-8b19-30fc57573d06"/>
  <p:tag name="ARTICULATE_SLIDE_NAV" val="36"/>
</p:tagLst>
</file>

<file path=ppt/tags/tag7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6xgH7xqc_files\slide0001_image001.jpg"/>
</p:tagLst>
</file>

<file path=ppt/tags/tag74.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37.wav"/>
  <p:tag name="AUDIO_ID" val="415"/>
  <p:tag name="ELAPSEDTIME" val="18.809"/>
  <p:tag name="ARTICULATE_SLIDE_GUID" val="9a575bfd-3851-4fc0-bfc4-b9912c6e1ce9"/>
  <p:tag name="ARTICULATE_SLIDE_NAV" val="37"/>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YKTG8zPy_files\slide0001_image001.jpg"/>
</p:tagLst>
</file>

<file path=ppt/tags/tag76.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38.wav"/>
  <p:tag name="AUDIO_ID" val="416"/>
  <p:tag name="ELAPSEDTIME" val="25.365"/>
  <p:tag name="ARTICULATE_SLIDE_GUID" val="3b44c5f1-cf71-44f5-9420-b761e54b711b"/>
  <p:tag name="ARTICULATE_SLIDE_NAV" val="38"/>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VCdPodXK_files\slide0001_image001.jpg"/>
</p:tagLst>
</file>

<file path=ppt/tags/tag78.xml><?xml version="1.0" encoding="utf-8"?>
<p:tagLst xmlns:a="http://schemas.openxmlformats.org/drawingml/2006/main" xmlns:r="http://schemas.openxmlformats.org/officeDocument/2006/relationships" xmlns:p="http://schemas.openxmlformats.org/presentationml/2006/main">
  <p:tag name="ARTICULATE_SLIDE_GUID" val="f694831b-08eb-4301-a4a4-c026ccbcbb09"/>
  <p:tag name="ARTICULATE_SLIDE_PAUSE" val="1"/>
  <p:tag name="ARTICULATE_NAV_LEVEL" val="1"/>
  <p:tag name="ARTICULATE_PLAYLIST_ID" val="-1"/>
  <p:tag name="ARTICULATE_LOCK_SLIDE" val="0"/>
  <p:tag name="AUDIO_IMPORT" val="C:\$User\Articulates\SAFR Articulates\Mod01\audio\SAFR_M1_39.wav"/>
  <p:tag name="AUDIO_ID" val="351"/>
  <p:tag name="ELAPSEDTIME" val="22.1"/>
  <p:tag name="ARTICULATE_SLIDE_NAV" val="39"/>
</p:tagLst>
</file>

<file path=ppt/tags/tag79.xml><?xml version="1.0" encoding="utf-8"?>
<p:tagLst xmlns:a="http://schemas.openxmlformats.org/drawingml/2006/main" xmlns:r="http://schemas.openxmlformats.org/officeDocument/2006/relationships" xmlns:p="http://schemas.openxmlformats.org/presentationml/2006/main">
  <p:tag name="ARTICULATE_SLIDE_GUID" val="c2237e73-4e34-49c7-8867-7ca8a952b1d7"/>
  <p:tag name="ARTICULATE_SLIDE_PAUSE" val="1"/>
  <p:tag name="ARTICULATE_NAV_LEVEL" val="1"/>
  <p:tag name="ARTICULATE_PLAYLIST_ID" val="-1"/>
  <p:tag name="ARTICULATE_LOCK_SLIDE" val="0"/>
  <p:tag name="AUDIO_IMPORT" val="C:\$User\Articulates\SAFR Articulates\Mod01\audio\SAFR_M1_40.wav"/>
  <p:tag name="AUDIO_ID" val="307"/>
  <p:tag name="ELAPSEDTIME" val="8.02"/>
  <p:tag name="ARTICULATE_SLIDE_NAV" val="40"/>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B49887S3_files\slide0001_image001.png"/>
</p:tagLst>
</file>

<file path=ppt/tags/tag80.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5RyHWS8I_files\slide0001_image001.jpg"/>
</p:tagLst>
</file>

<file path=ppt/tags/tag81.xml><?xml version="1.0" encoding="utf-8"?>
<p:tagLst xmlns:a="http://schemas.openxmlformats.org/drawingml/2006/main" xmlns:r="http://schemas.openxmlformats.org/officeDocument/2006/relationships" xmlns:p="http://schemas.openxmlformats.org/presentationml/2006/main">
  <p:tag name="ARTICULATE_SLIDE_GUID" val="749e144d-0583-42b5-a2e9-b0cc5be1e8fb"/>
  <p:tag name="ARTICULATE_SLIDE_PAUSE" val="1"/>
  <p:tag name="ARTICULATE_NAV_LEVEL" val="1"/>
  <p:tag name="ARTICULATE_PLAYLIST_ID" val="-1"/>
  <p:tag name="ARTICULATE_LOCK_SLIDE" val="0"/>
  <p:tag name="ARTICULATE_SLIDE_NAV" val="41"/>
</p:tagLst>
</file>

<file path=ppt/tags/tag82.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41.wav"/>
  <p:tag name="AUDIO_ID" val="421"/>
  <p:tag name="ELAPSEDTIME" val="13.584"/>
  <p:tag name="ARTICULATE_SLIDE_GUID" val="e5ac6d4c-a6e6-493e-803a-976b15109dc8"/>
  <p:tag name="ARTICULATE_SLIDE_NAV" val="42"/>
</p:tagLst>
</file>

<file path=ppt/tags/tag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Z9G8qp2j_files\slide0001_image001.jpg"/>
</p:tagLst>
</file>

<file path=ppt/tags/tag9.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05.wav"/>
  <p:tag name="AUDIO_ID" val="360"/>
  <p:tag name="ELAPSEDTIME" val="34.717"/>
  <p:tag name="ARTICULATE_SLIDE_GUID" val="345a0849-6011-4af6-9e97-998104ce96dc"/>
  <p:tag name="ARTICULATE_SLIDE_NAV" val="5"/>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Template>
  <TotalTime>23086</TotalTime>
  <Words>3003</Words>
  <Application>Microsoft Macintosh PowerPoint</Application>
  <PresentationFormat>On-screen Show (4:3)</PresentationFormat>
  <Paragraphs>392</Paragraphs>
  <Slides>42</Slides>
  <Notes>42</Notes>
  <HiddenSlides>0</HiddenSlides>
  <MMClips>41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Wingdings</vt:lpstr>
      <vt:lpstr>Commercial3-11</vt:lpstr>
      <vt:lpstr>: GenevaERS View Builder Training Course   Module 1:  Introduction to GenevaERS Views </vt:lpstr>
      <vt:lpstr>Module Objectives</vt:lpstr>
      <vt:lpstr>What Is GenevaERS?</vt:lpstr>
      <vt:lpstr>GenevaERS Components</vt:lpstr>
      <vt:lpstr>Metadata Types</vt:lpstr>
      <vt:lpstr>Metadata: Environment </vt:lpstr>
      <vt:lpstr>Metadata: PF, LF, and LR</vt:lpstr>
      <vt:lpstr>Metadata: Views and View Folders</vt:lpstr>
      <vt:lpstr>GenevaERS Workbench Examples</vt:lpstr>
      <vt:lpstr>Views and View Folders</vt:lpstr>
      <vt:lpstr>View Properties Screen</vt:lpstr>
      <vt:lpstr>Output File Format Information</vt:lpstr>
      <vt:lpstr>View Folder Information</vt:lpstr>
      <vt:lpstr>Additional Properties Tab</vt:lpstr>
      <vt:lpstr>Toggling Between View Screen</vt:lpstr>
      <vt:lpstr>View Editor Screen</vt:lpstr>
      <vt:lpstr>View Column Output</vt:lpstr>
      <vt:lpstr>View Source Properties</vt:lpstr>
      <vt:lpstr>View Column Properties</vt:lpstr>
      <vt:lpstr>View Editor Functions</vt:lpstr>
      <vt:lpstr>Adding a New Source (1 of 2)</vt:lpstr>
      <vt:lpstr>Adding a New Source (2 of 2)</vt:lpstr>
      <vt:lpstr>Simple Data Transformation View</vt:lpstr>
      <vt:lpstr>Coding with Conventional Programming</vt:lpstr>
      <vt:lpstr>Coding with the GenevaERS Tool (1 of 2)</vt:lpstr>
      <vt:lpstr>Coding with the GenevaERS Tool (2 of 2) </vt:lpstr>
      <vt:lpstr>Creating a New View (1 of 2)</vt:lpstr>
      <vt:lpstr>Creating a New View (2 of 2)</vt:lpstr>
      <vt:lpstr>Entering the View Name</vt:lpstr>
      <vt:lpstr>Switching to the View Editor Grid</vt:lpstr>
      <vt:lpstr>Adding a View Source (1 of 2)</vt:lpstr>
      <vt:lpstr>Adding a View Source (2 of 2)</vt:lpstr>
      <vt:lpstr>Adding a Column</vt:lpstr>
      <vt:lpstr>Displaying the Column Source Properties</vt:lpstr>
      <vt:lpstr>Selecting the Column Source Type</vt:lpstr>
      <vt:lpstr>Selecting the Column Source Value</vt:lpstr>
      <vt:lpstr>Adding Columns</vt:lpstr>
      <vt:lpstr>Activating the View</vt:lpstr>
      <vt:lpstr>Module Summary</vt:lpstr>
      <vt:lpstr>For Additional Information</vt:lpstr>
      <vt:lpstr>Trademarks</vt:lpstr>
      <vt:lpstr>Thank You</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866</cp:revision>
  <dcterms:created xsi:type="dcterms:W3CDTF">2011-01-28T15:28:21Z</dcterms:created>
  <dcterms:modified xsi:type="dcterms:W3CDTF">2022-05-03T23:03:49Z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IBM Security AppScan Source V8.6 - User Administration</vt:lpwstr>
  </property>
  <property fmtid="{D5CDD505-2E9C-101B-9397-08002B2CF9AE}" pid="4" name="ArticulateGUID">
    <vt:lpwstr>6AC0B0AA-9330-44AA-A092-2BBA9E053BE8</vt:lpwstr>
  </property>
  <property fmtid="{D5CDD505-2E9C-101B-9397-08002B2CF9AE}" pid="5" name="ArticulateProjectFull">
    <vt:lpwstr>C:\$User\Articulates\SAFR Articulates\Mod01\M01 - Introduction to SAFR Views.ppta</vt:lpwstr>
  </property>
</Properties>
</file>